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90" r:id="rId4"/>
    <p:sldId id="267" r:id="rId5"/>
    <p:sldId id="268" r:id="rId6"/>
    <p:sldId id="269" r:id="rId7"/>
    <p:sldId id="259" r:id="rId8"/>
    <p:sldId id="275" r:id="rId9"/>
    <p:sldId id="272" r:id="rId10"/>
    <p:sldId id="273" r:id="rId11"/>
    <p:sldId id="274" r:id="rId12"/>
    <p:sldId id="270" r:id="rId13"/>
    <p:sldId id="277" r:id="rId14"/>
    <p:sldId id="278" r:id="rId15"/>
    <p:sldId id="260" r:id="rId16"/>
    <p:sldId id="263" r:id="rId17"/>
    <p:sldId id="276" r:id="rId18"/>
    <p:sldId id="271" r:id="rId19"/>
    <p:sldId id="296" r:id="rId20"/>
    <p:sldId id="289" r:id="rId21"/>
    <p:sldId id="279" r:id="rId22"/>
    <p:sldId id="292" r:id="rId23"/>
    <p:sldId id="280" r:id="rId24"/>
    <p:sldId id="281" r:id="rId25"/>
    <p:sldId id="284" r:id="rId26"/>
    <p:sldId id="282" r:id="rId27"/>
    <p:sldId id="264" r:id="rId28"/>
    <p:sldId id="285" r:id="rId29"/>
    <p:sldId id="283" r:id="rId30"/>
    <p:sldId id="262" r:id="rId31"/>
    <p:sldId id="288" r:id="rId32"/>
    <p:sldId id="265" r:id="rId33"/>
    <p:sldId id="286" r:id="rId34"/>
    <p:sldId id="287" r:id="rId35"/>
    <p:sldId id="26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0477C4-E2D2-40EF-BEF2-7FEBE4A4BB9F}"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477C4-E2D2-40EF-BEF2-7FEBE4A4BB9F}"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477C4-E2D2-40EF-BEF2-7FEBE4A4BB9F}"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0477C4-E2D2-40EF-BEF2-7FEBE4A4BB9F}"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0477C4-E2D2-40EF-BEF2-7FEBE4A4BB9F}" type="datetimeFigureOut">
              <a:rPr lang="en-US" smtClean="0"/>
              <a:pPr/>
              <a:t>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0477C4-E2D2-40EF-BEF2-7FEBE4A4BB9F}"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0477C4-E2D2-40EF-BEF2-7FEBE4A4BB9F}" type="datetimeFigureOut">
              <a:rPr lang="en-US" smtClean="0"/>
              <a:pPr/>
              <a:t>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0477C4-E2D2-40EF-BEF2-7FEBE4A4BB9F}" type="datetimeFigureOut">
              <a:rPr lang="en-US" smtClean="0"/>
              <a:pPr/>
              <a:t>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477C4-E2D2-40EF-BEF2-7FEBE4A4BB9F}" type="datetimeFigureOut">
              <a:rPr lang="en-US" smtClean="0"/>
              <a:pPr/>
              <a:t>1/13/2018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477C4-E2D2-40EF-BEF2-7FEBE4A4BB9F}"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0477C4-E2D2-40EF-BEF2-7FEBE4A4BB9F}" type="datetimeFigureOut">
              <a:rPr lang="en-US" smtClean="0"/>
              <a:pPr/>
              <a:t>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FB848-40E8-45CF-9AE9-802ECFA7281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477C4-E2D2-40EF-BEF2-7FEBE4A4BB9F}" type="datetimeFigureOut">
              <a:rPr lang="en-US" smtClean="0"/>
              <a:pPr/>
              <a:t>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FB848-40E8-45CF-9AE9-802ECFA7281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100000">
              <a:srgbClr val="00007F"/>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3BE75-65B3-4B32-B9A4-5D48ACE98394}" type="datetimeFigureOut">
              <a:rPr lang="en-US" smtClean="0">
                <a:solidFill>
                  <a:prstClr val="black">
                    <a:tint val="75000"/>
                  </a:prstClr>
                </a:solidFill>
              </a:rPr>
              <a:pPr/>
              <a:t>1/13/2018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0FFDE-3D11-4B22-A541-8E5788CE95D0}"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microsoft.com/office/2007/relationships/media" Target="file:///D:\Bobs%20SAD%20Lecture%201-2017\TTWH%20Vid.wmv" TargetMode="External"/><Relationship Id="rId2" Type="http://schemas.openxmlformats.org/officeDocument/2006/relationships/video" Target="file:///E:\Bobs%20SAD%20Lecture%201-2017\TTWH%20Vid.wmv" TargetMode="External"/><Relationship Id="rId1" Type="http://schemas.microsoft.com/office/2007/relationships/media" Target="file:///E:\Bobs%20SAD%20Lecture%201-2017\TTWH%20Vid.wmv" TargetMode="External"/><Relationship Id="rId6" Type="http://schemas.openxmlformats.org/officeDocument/2006/relationships/image" Target="../media/image9.png"/><Relationship Id="rId5" Type="http://schemas.openxmlformats.org/officeDocument/2006/relationships/slideLayout" Target="../slideLayouts/slideLayout13.xml"/><Relationship Id="rId4" Type="http://schemas.openxmlformats.org/officeDocument/2006/relationships/video" Target="file:///D:\Bobs%20SAD%20Lecture%201-2017\TTWH%20Vid.wm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686800" cy="1143000"/>
          </a:xfrm>
        </p:spPr>
        <p:txBody>
          <a:bodyPr>
            <a:normAutofit/>
          </a:bodyPr>
          <a:lstStyle/>
          <a:p>
            <a:r>
              <a:rPr lang="en-US" sz="3200" dirty="0">
                <a:solidFill>
                  <a:srgbClr val="FFC000"/>
                </a:solidFill>
              </a:rPr>
              <a:t>SEXUAL AROUSAL DISORDER: PORNOGRAPHY</a:t>
            </a:r>
            <a:endParaRPr lang="en-US" sz="3200" dirty="0"/>
          </a:p>
        </p:txBody>
      </p:sp>
      <p:sp>
        <p:nvSpPr>
          <p:cNvPr id="3" name="Content Placeholder 2"/>
          <p:cNvSpPr>
            <a:spLocks noGrp="1"/>
          </p:cNvSpPr>
          <p:nvPr>
            <p:ph idx="1"/>
          </p:nvPr>
        </p:nvSpPr>
        <p:spPr>
          <a:xfrm>
            <a:off x="457200" y="3505200"/>
            <a:ext cx="8229600" cy="2620963"/>
          </a:xfrm>
        </p:spPr>
        <p:txBody>
          <a:bodyPr/>
          <a:lstStyle/>
          <a:p>
            <a:endParaRPr lang="en-US" dirty="0"/>
          </a:p>
          <a:p>
            <a:pPr algn="ctr">
              <a:buNone/>
            </a:pPr>
            <a:r>
              <a:rPr lang="en-US" dirty="0">
                <a:solidFill>
                  <a:srgbClr val="FFFF00"/>
                </a:solidFill>
              </a:rPr>
              <a:t>Robert </a:t>
            </a:r>
            <a:r>
              <a:rPr lang="en-US" dirty="0" err="1">
                <a:solidFill>
                  <a:srgbClr val="FFFF00"/>
                </a:solidFill>
              </a:rPr>
              <a:t>Melashenko</a:t>
            </a:r>
            <a:r>
              <a:rPr lang="en-US" dirty="0">
                <a:solidFill>
                  <a:srgbClr val="FFFF00"/>
                </a:solidFill>
              </a:rPr>
              <a:t> MD</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228600" y="1143001"/>
            <a:ext cx="8610600" cy="3429000"/>
          </a:xfrm>
        </p:spPr>
        <p:txBody>
          <a:bodyPr/>
          <a:lstStyle/>
          <a:p>
            <a:pPr>
              <a:buNone/>
            </a:pPr>
            <a:r>
              <a:rPr lang="en-US" dirty="0">
                <a:solidFill>
                  <a:srgbClr val="FFFF00"/>
                </a:solidFill>
              </a:rPr>
              <a:t>Studies have shown that blocking delta-</a:t>
            </a:r>
            <a:r>
              <a:rPr lang="en-US" dirty="0" err="1">
                <a:solidFill>
                  <a:srgbClr val="FFFF00"/>
                </a:solidFill>
              </a:rPr>
              <a:t>Fos</a:t>
            </a:r>
            <a:r>
              <a:rPr lang="en-US" dirty="0">
                <a:solidFill>
                  <a:srgbClr val="FFFF00"/>
                </a:solidFill>
              </a:rPr>
              <a:t> B stops addictive behavior, drug or sexual, from forming in virgin rats—and abolishes the behavior in addicted animals. Consequently, it is necessary for both induction and perpetuation of the addictive state.</a:t>
            </a:r>
          </a:p>
          <a:p>
            <a:pPr>
              <a:buNone/>
            </a:pPr>
            <a:endParaRPr lang="en-US" dirty="0"/>
          </a:p>
        </p:txBody>
      </p:sp>
      <p:sp>
        <p:nvSpPr>
          <p:cNvPr id="4" name="TextBox 3"/>
          <p:cNvSpPr txBox="1"/>
          <p:nvPr/>
        </p:nvSpPr>
        <p:spPr>
          <a:xfrm>
            <a:off x="381000" y="5029200"/>
            <a:ext cx="8458200" cy="584775"/>
          </a:xfrm>
          <a:prstGeom prst="rect">
            <a:avLst/>
          </a:prstGeom>
          <a:noFill/>
        </p:spPr>
        <p:txBody>
          <a:bodyPr wrap="square" rtlCol="0">
            <a:spAutoFit/>
          </a:bodyPr>
          <a:lstStyle/>
          <a:p>
            <a:pPr algn="ctr"/>
            <a:r>
              <a:rPr lang="en-US" sz="1600" dirty="0">
                <a:solidFill>
                  <a:srgbClr val="FF0000"/>
                </a:solidFill>
              </a:rPr>
              <a:t>Pitchers KK, et al. </a:t>
            </a:r>
            <a:r>
              <a:rPr lang="en-US" sz="1600" dirty="0" err="1">
                <a:solidFill>
                  <a:srgbClr val="FF0000"/>
                </a:solidFill>
              </a:rPr>
              <a:t>DFosB</a:t>
            </a:r>
            <a:r>
              <a:rPr lang="en-US" sz="1600" dirty="0">
                <a:solidFill>
                  <a:srgbClr val="FF0000"/>
                </a:solidFill>
              </a:rPr>
              <a:t> in the nucleus </a:t>
            </a:r>
            <a:r>
              <a:rPr lang="en-US" sz="1600" dirty="0" err="1">
                <a:solidFill>
                  <a:srgbClr val="FF0000"/>
                </a:solidFill>
              </a:rPr>
              <a:t>accumbens</a:t>
            </a:r>
            <a:r>
              <a:rPr lang="en-US" sz="1600" dirty="0">
                <a:solidFill>
                  <a:srgbClr val="FF0000"/>
                </a:solidFill>
              </a:rPr>
              <a:t> is critical for reinforcing effects of sexual reward.       Genes Brain </a:t>
            </a:r>
            <a:r>
              <a:rPr lang="en-US" sz="1600" dirty="0" err="1">
                <a:solidFill>
                  <a:srgbClr val="FF0000"/>
                </a:solidFill>
              </a:rPr>
              <a:t>Behav</a:t>
            </a:r>
            <a:r>
              <a:rPr lang="en-US" sz="1600" dirty="0">
                <a:solidFill>
                  <a:srgbClr val="FF0000"/>
                </a:solidFill>
              </a:rPr>
              <a:t>. 2010;9:831–40.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295400"/>
          </a:xfrm>
        </p:spPr>
        <p:txBody>
          <a:bodyPr>
            <a:normAutofit/>
          </a:bodyPr>
          <a:lstStyle/>
          <a:p>
            <a:r>
              <a:rPr lang="en-US" sz="3200" dirty="0">
                <a:solidFill>
                  <a:srgbClr val="FFC000"/>
                </a:solidFill>
              </a:rPr>
              <a:t>Viewing porn activates the same neuronal pathways in the Reward Center as:</a:t>
            </a:r>
          </a:p>
        </p:txBody>
      </p:sp>
      <p:sp>
        <p:nvSpPr>
          <p:cNvPr id="3" name="Content Placeholder 2"/>
          <p:cNvSpPr>
            <a:spLocks noGrp="1"/>
          </p:cNvSpPr>
          <p:nvPr>
            <p:ph idx="1"/>
          </p:nvPr>
        </p:nvSpPr>
        <p:spPr>
          <a:xfrm>
            <a:off x="457200" y="2209800"/>
            <a:ext cx="8382000" cy="4419600"/>
          </a:xfrm>
        </p:spPr>
        <p:txBody>
          <a:bodyPr>
            <a:normAutofit fontScale="92500" lnSpcReduction="10000"/>
          </a:bodyPr>
          <a:lstStyle/>
          <a:p>
            <a:pPr marL="514350" indent="-514350">
              <a:buFont typeface="+mj-lt"/>
              <a:buAutoNum type="arabicPeriod"/>
            </a:pPr>
            <a:r>
              <a:rPr lang="en-US" dirty="0">
                <a:solidFill>
                  <a:srgbClr val="FFFF00"/>
                </a:solidFill>
              </a:rPr>
              <a:t>Methamphetamine.</a:t>
            </a:r>
          </a:p>
          <a:p>
            <a:pPr marL="514350" lvl="0" indent="-514350">
              <a:buFont typeface="+mj-lt"/>
              <a:buAutoNum type="arabicPeriod"/>
            </a:pPr>
            <a:r>
              <a:rPr lang="en-US" dirty="0">
                <a:solidFill>
                  <a:srgbClr val="FFFF00"/>
                </a:solidFill>
              </a:rPr>
              <a:t>Cocaine.</a:t>
            </a:r>
          </a:p>
          <a:p>
            <a:pPr marL="514350" indent="-514350">
              <a:buFont typeface="+mj-lt"/>
              <a:buAutoNum type="arabicPeriod"/>
            </a:pPr>
            <a:r>
              <a:rPr lang="en-US" dirty="0">
                <a:solidFill>
                  <a:srgbClr val="FFFF00"/>
                </a:solidFill>
              </a:rPr>
              <a:t>Heroin.</a:t>
            </a:r>
          </a:p>
          <a:p>
            <a:pPr marL="514350" indent="-514350">
              <a:buNone/>
            </a:pPr>
            <a:r>
              <a:rPr lang="en-US" dirty="0">
                <a:solidFill>
                  <a:srgbClr val="FFFF00"/>
                </a:solidFill>
              </a:rPr>
              <a:t>This neural circuit differs from other “Natural Addiction” circuits tying into the Reward Center such as eating food high in sugar and fat, and gambling—and explains why these drugs are often associated with sex; and consequently why sexual addictions are often very difficult to treat.</a:t>
            </a:r>
          </a:p>
          <a:p>
            <a:pPr marL="514350" indent="-514350">
              <a:buFont typeface="+mj-lt"/>
              <a:buAutoNum type="arabicPeriod"/>
            </a:pP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14350" indent="-514350"/>
            <a:r>
              <a:rPr lang="en-US" sz="2800" dirty="0">
                <a:solidFill>
                  <a:srgbClr val="FFC000"/>
                </a:solidFill>
              </a:rPr>
              <a:t>Porn addiction cause changes in the brain itself:</a:t>
            </a:r>
            <a:endParaRPr lang="en-US" sz="2800" dirty="0"/>
          </a:p>
        </p:txBody>
      </p:sp>
      <p:sp>
        <p:nvSpPr>
          <p:cNvPr id="3" name="Content Placeholder 2"/>
          <p:cNvSpPr>
            <a:spLocks noGrp="1"/>
          </p:cNvSpPr>
          <p:nvPr>
            <p:ph idx="1"/>
          </p:nvPr>
        </p:nvSpPr>
        <p:spPr>
          <a:xfrm>
            <a:off x="457200" y="1600200"/>
            <a:ext cx="8229600" cy="4648200"/>
          </a:xfrm>
        </p:spPr>
        <p:txBody>
          <a:bodyPr>
            <a:normAutofit/>
          </a:bodyPr>
          <a:lstStyle/>
          <a:p>
            <a:pPr marL="514350" lvl="0" indent="-514350">
              <a:buFont typeface="+mj-lt"/>
              <a:buAutoNum type="arabicPeriod"/>
            </a:pPr>
            <a:r>
              <a:rPr lang="en-US" sz="2400" dirty="0">
                <a:solidFill>
                  <a:srgbClr val="FFFF00"/>
                </a:solidFill>
              </a:rPr>
              <a:t>The Frontal and Pre-frontal areas, or “self-control” center, of the brain atrophy decreasing the ability to resist further porn behavior.  This is called “hypo-frontal syndrome”.</a:t>
            </a:r>
          </a:p>
          <a:p>
            <a:pPr marL="514350" indent="-514350">
              <a:buFont typeface="+mj-lt"/>
              <a:buAutoNum type="arabicPeriod"/>
            </a:pPr>
            <a:r>
              <a:rPr lang="en-US" sz="2400" dirty="0">
                <a:solidFill>
                  <a:srgbClr val="FFFF00"/>
                </a:solidFill>
              </a:rPr>
              <a:t>Decreases in Dopamine receptor density in the Reward Center can occur which induces a profound state of reward </a:t>
            </a:r>
            <a:r>
              <a:rPr lang="en-US" sz="2400" dirty="0" err="1">
                <a:solidFill>
                  <a:srgbClr val="FFFF00"/>
                </a:solidFill>
              </a:rPr>
              <a:t>hypofunction</a:t>
            </a:r>
            <a:r>
              <a:rPr lang="en-US" sz="2400" dirty="0">
                <a:solidFill>
                  <a:srgbClr val="FFFF00"/>
                </a:solidFill>
              </a:rPr>
              <a:t>, and triggers the emergence of compulsive like porn seeking behaviors” and ever stronger porn “novel” and “shocking” stimuli.</a:t>
            </a:r>
          </a:p>
          <a:p>
            <a:pPr marL="514350" lvl="0" indent="-514350">
              <a:buFont typeface="+mj-lt"/>
              <a:buAutoNum type="arabicPeriod"/>
            </a:pPr>
            <a:r>
              <a:rPr lang="en-US" sz="2400" dirty="0">
                <a:solidFill>
                  <a:srgbClr val="FFFF00"/>
                </a:solidFill>
              </a:rPr>
              <a:t>The “Coolidge Affect” leads to behavior such as “web surfing” where the individual rapidly switches from scene to scene to scene in order to increase novelty.</a:t>
            </a:r>
          </a:p>
          <a:p>
            <a:pPr marL="514350" indent="-514350">
              <a:buFont typeface="+mj-lt"/>
              <a:buAutoNum type="arabicPeriod"/>
            </a:pPr>
            <a:endParaRPr lang="en-US" sz="2400" dirty="0">
              <a:solidFill>
                <a:srgbClr val="FFFF00"/>
              </a:solidFill>
            </a:endParaRPr>
          </a:p>
          <a:p>
            <a:pPr marL="514350" lvl="0" indent="-514350">
              <a:buFont typeface="+mj-lt"/>
              <a:buAutoNum type="arabicPeriod"/>
            </a:pPr>
            <a:endParaRPr lang="en-US" sz="2400" dirty="0">
              <a:solidFill>
                <a:srgbClr val="FFFF00"/>
              </a:solidFill>
            </a:endParaRPr>
          </a:p>
          <a:p>
            <a:pPr marL="514350" indent="-514350">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en-US" dirty="0"/>
          </a:p>
        </p:txBody>
      </p:sp>
      <p:sp>
        <p:nvSpPr>
          <p:cNvPr id="3" name="Content Placeholder 2"/>
          <p:cNvSpPr>
            <a:spLocks noGrp="1"/>
          </p:cNvSpPr>
          <p:nvPr>
            <p:ph idx="1"/>
          </p:nvPr>
        </p:nvSpPr>
        <p:spPr>
          <a:xfrm>
            <a:off x="457200" y="914400"/>
            <a:ext cx="8229600" cy="5410200"/>
          </a:xfrm>
        </p:spPr>
        <p:txBody>
          <a:bodyPr>
            <a:normAutofit/>
          </a:bodyPr>
          <a:lstStyle/>
          <a:p>
            <a:pPr>
              <a:buNone/>
            </a:pPr>
            <a:r>
              <a:rPr lang="en-US" sz="2400" dirty="0">
                <a:solidFill>
                  <a:srgbClr val="FFFF00"/>
                </a:solidFill>
              </a:rPr>
              <a:t>In 2014, in a study conducted at the Max Planck Institute for Human Development in Berlin, 64 healthy male adults, all with a wide range of pornography consumption, reported hours of porn consumption per week. Grey matter volume in the brains of each subject were then measured using MRI technology. </a:t>
            </a:r>
            <a:r>
              <a:rPr lang="en-US" sz="2400" b="1" dirty="0">
                <a:solidFill>
                  <a:srgbClr val="FFC000"/>
                </a:solidFill>
              </a:rPr>
              <a:t>Researchers found a significant negative correlation: the more hours of pornography consumed, the smaller volume of grey matter in the right caudate, and the less functional connectivity between the striatum and the left </a:t>
            </a:r>
            <a:r>
              <a:rPr lang="en-US" sz="2400" b="1" dirty="0" err="1">
                <a:solidFill>
                  <a:srgbClr val="FFC000"/>
                </a:solidFill>
              </a:rPr>
              <a:t>dorsolateral</a:t>
            </a:r>
            <a:r>
              <a:rPr lang="en-US" sz="2400" b="1" dirty="0">
                <a:solidFill>
                  <a:srgbClr val="FFC000"/>
                </a:solidFill>
              </a:rPr>
              <a:t> prefrontal cortex.</a:t>
            </a:r>
            <a:r>
              <a:rPr lang="en-US" sz="2400" dirty="0">
                <a:solidFill>
                  <a:srgbClr val="FFC000"/>
                </a:solidFill>
              </a:rPr>
              <a:t> </a:t>
            </a:r>
            <a:r>
              <a:rPr lang="en-US" sz="2400" b="1" dirty="0">
                <a:solidFill>
                  <a:srgbClr val="FFC000"/>
                </a:solidFill>
              </a:rPr>
              <a:t>Researchers hypothesize that because of the intense stimulation of the brain’s reward system through pornography, this can bring about significant changes in the brain similar to what is seen in drug addictions</a:t>
            </a:r>
            <a:r>
              <a:rPr lang="en-US" sz="2400" dirty="0">
                <a:solidFill>
                  <a:srgbClr val="FFC000"/>
                </a:solidFill>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9B" descr="PPT29B.png"/>
          <p:cNvPicPr>
            <a:picLocks noGrp="1" noChangeAspect="1"/>
          </p:cNvPicPr>
          <p:nvPr>
            <p:ph idx="1"/>
          </p:nvPr>
        </p:nvPicPr>
        <p:blipFill>
          <a:blip r:embed="rId2" cstate="print"/>
          <a:stretch>
            <a:fillRect/>
          </a:stretch>
        </p:blipFill>
        <p:spPr>
          <a:xfrm>
            <a:off x="381000" y="533400"/>
            <a:ext cx="8305800" cy="5146946"/>
          </a:xfrm>
        </p:spPr>
      </p:pic>
      <p:sp>
        <p:nvSpPr>
          <p:cNvPr id="5" name="TextBox 4"/>
          <p:cNvSpPr txBox="1"/>
          <p:nvPr/>
        </p:nvSpPr>
        <p:spPr>
          <a:xfrm>
            <a:off x="1905000" y="6172200"/>
            <a:ext cx="5334000" cy="369332"/>
          </a:xfrm>
          <a:prstGeom prst="rect">
            <a:avLst/>
          </a:prstGeom>
          <a:noFill/>
        </p:spPr>
        <p:txBody>
          <a:bodyPr wrap="square" rtlCol="0">
            <a:spAutoFit/>
          </a:bodyPr>
          <a:lstStyle/>
          <a:p>
            <a:pPr algn="ctr"/>
            <a:r>
              <a:rPr lang="pl-PL" dirty="0">
                <a:solidFill>
                  <a:srgbClr val="FF0000"/>
                </a:solidFill>
              </a:rPr>
              <a:t>Am J Psychiatry 159:10, October 2002</a:t>
            </a:r>
            <a:endParaRPr 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8229600" cy="4419601"/>
          </a:xfrm>
        </p:spPr>
        <p:txBody>
          <a:bodyPr/>
          <a:lstStyle/>
          <a:p>
            <a:pPr>
              <a:buNone/>
            </a:pPr>
            <a:endParaRPr lang="en-US" dirty="0">
              <a:solidFill>
                <a:srgbClr val="FFFF00"/>
              </a:solidFill>
            </a:endParaRPr>
          </a:p>
          <a:p>
            <a:pPr>
              <a:buNone/>
            </a:pPr>
            <a:r>
              <a:rPr lang="en-US" dirty="0">
                <a:solidFill>
                  <a:srgbClr val="FFFF00"/>
                </a:solidFill>
              </a:rPr>
              <a:t>Dr. </a:t>
            </a:r>
            <a:r>
              <a:rPr lang="en-US" dirty="0" err="1">
                <a:solidFill>
                  <a:srgbClr val="FFFF00"/>
                </a:solidFill>
              </a:rPr>
              <a:t>Nestler</a:t>
            </a:r>
            <a:r>
              <a:rPr lang="en-US" dirty="0">
                <a:solidFill>
                  <a:srgbClr val="FFFF00"/>
                </a:solidFill>
              </a:rPr>
              <a:t> summarizes: “These findings suggest that </a:t>
            </a:r>
            <a:r>
              <a:rPr lang="en-US" dirty="0" err="1">
                <a:solidFill>
                  <a:srgbClr val="FFFF00"/>
                </a:solidFill>
              </a:rPr>
              <a:t>ΔFosB</a:t>
            </a:r>
            <a:r>
              <a:rPr lang="en-US" dirty="0">
                <a:solidFill>
                  <a:srgbClr val="FFFF00"/>
                </a:solidFill>
              </a:rPr>
              <a:t> in this brain region sensitizes animals not only for drug rewards but for natural rewards as well, and may contribute to a state of natural addiction.”</a:t>
            </a:r>
          </a:p>
        </p:txBody>
      </p:sp>
      <p:sp>
        <p:nvSpPr>
          <p:cNvPr id="4" name="TextBox 3"/>
          <p:cNvSpPr txBox="1"/>
          <p:nvPr/>
        </p:nvSpPr>
        <p:spPr>
          <a:xfrm>
            <a:off x="1981200" y="6172200"/>
            <a:ext cx="5029200" cy="369332"/>
          </a:xfrm>
          <a:prstGeom prst="rect">
            <a:avLst/>
          </a:prstGeom>
          <a:noFill/>
        </p:spPr>
        <p:txBody>
          <a:bodyPr wrap="square" rtlCol="0">
            <a:spAutoFit/>
          </a:bodyPr>
          <a:lstStyle/>
          <a:p>
            <a:pPr algn="ctr"/>
            <a:r>
              <a:rPr lang="en-US" dirty="0">
                <a:solidFill>
                  <a:srgbClr val="FF0000"/>
                </a:solidFill>
              </a:rPr>
              <a:t>Nature </a:t>
            </a:r>
            <a:r>
              <a:rPr lang="en-US" dirty="0" err="1">
                <a:solidFill>
                  <a:srgbClr val="FF0000"/>
                </a:solidFill>
              </a:rPr>
              <a:t>Neurosci</a:t>
            </a:r>
            <a:r>
              <a:rPr lang="en-US" dirty="0">
                <a:solidFill>
                  <a:srgbClr val="FF0000"/>
                </a:solidFill>
              </a:rPr>
              <a:t>. 2005;9:1445–9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334000"/>
          </a:xfrm>
        </p:spPr>
        <p:txBody>
          <a:bodyPr>
            <a:normAutofit/>
          </a:bodyPr>
          <a:lstStyle/>
          <a:p>
            <a:pPr>
              <a:buNone/>
            </a:pPr>
            <a:r>
              <a:rPr lang="x-none">
                <a:solidFill>
                  <a:srgbClr val="FF0000"/>
                </a:solidFill>
              </a:rPr>
              <a:t>When the unclean spirit has gone out of a man, he walks through dry places seeking rest. And finding none, he says, I will return to my house from which I came out. And when he comes, he finds it swept and decorated. And he goes and takes seven other spirits more wicked than himself, and entering in, they dwell there. And the last state of that man is worse than the first. </a:t>
            </a:r>
            <a:endParaRPr lang="en-US" dirty="0">
              <a:solidFill>
                <a:srgbClr val="FF0000"/>
              </a:solidFill>
            </a:endParaRPr>
          </a:p>
          <a:p>
            <a:pPr>
              <a:buNone/>
            </a:pPr>
            <a:r>
              <a:rPr lang="en-US" dirty="0">
                <a:solidFill>
                  <a:srgbClr val="92D050"/>
                </a:solidFill>
              </a:rPr>
              <a:t>					</a:t>
            </a:r>
            <a:r>
              <a:rPr lang="x-none">
                <a:solidFill>
                  <a:srgbClr val="92D050"/>
                </a:solidFill>
              </a:rPr>
              <a:t>(Luke 11:24-26 MKJV)</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endParaRPr lang="en-US" dirty="0"/>
          </a:p>
        </p:txBody>
      </p:sp>
      <p:sp>
        <p:nvSpPr>
          <p:cNvPr id="3" name="Content Placeholder 2"/>
          <p:cNvSpPr>
            <a:spLocks noGrp="1"/>
          </p:cNvSpPr>
          <p:nvPr>
            <p:ph idx="1"/>
          </p:nvPr>
        </p:nvSpPr>
        <p:spPr>
          <a:xfrm>
            <a:off x="457200" y="609600"/>
            <a:ext cx="8229600" cy="5791200"/>
          </a:xfrm>
        </p:spPr>
        <p:txBody>
          <a:bodyPr>
            <a:normAutofit lnSpcReduction="10000"/>
          </a:bodyPr>
          <a:lstStyle/>
          <a:p>
            <a:pPr>
              <a:buNone/>
            </a:pPr>
            <a:r>
              <a:rPr lang="en-US" dirty="0">
                <a:solidFill>
                  <a:srgbClr val="FFFF00"/>
                </a:solidFill>
              </a:rPr>
              <a:t>“</a:t>
            </a:r>
            <a:r>
              <a:rPr lang="en-US" dirty="0" err="1">
                <a:solidFill>
                  <a:srgbClr val="FFFF00"/>
                </a:solidFill>
              </a:rPr>
              <a:t>Softcore</a:t>
            </a:r>
            <a:r>
              <a:rPr lang="en-US" dirty="0">
                <a:solidFill>
                  <a:srgbClr val="FFFF00"/>
                </a:solidFill>
              </a:rPr>
              <a:t> pornography’s influence is now most profound because, now that it is no longer hidden, it influences </a:t>
            </a:r>
            <a:r>
              <a:rPr lang="en-US" b="1" dirty="0">
                <a:solidFill>
                  <a:srgbClr val="FFC000"/>
                </a:solidFill>
              </a:rPr>
              <a:t>young people</a:t>
            </a:r>
            <a:r>
              <a:rPr lang="en-US" dirty="0">
                <a:solidFill>
                  <a:srgbClr val="FFC000"/>
                </a:solidFill>
              </a:rPr>
              <a:t> </a:t>
            </a:r>
            <a:r>
              <a:rPr lang="en-US" dirty="0">
                <a:solidFill>
                  <a:srgbClr val="FFFF00"/>
                </a:solidFill>
              </a:rPr>
              <a:t>with little sexual experience and especially plastic minds, in the process of forming their sexual tastes and desires. Yet the plastic influence of pornography on </a:t>
            </a:r>
            <a:r>
              <a:rPr lang="en-US" b="1" dirty="0">
                <a:solidFill>
                  <a:srgbClr val="FFC000"/>
                </a:solidFill>
              </a:rPr>
              <a:t>adults</a:t>
            </a:r>
            <a:r>
              <a:rPr lang="en-US" dirty="0">
                <a:solidFill>
                  <a:srgbClr val="FFC000"/>
                </a:solidFill>
              </a:rPr>
              <a:t> </a:t>
            </a:r>
            <a:r>
              <a:rPr lang="en-US" dirty="0">
                <a:solidFill>
                  <a:srgbClr val="FFFF00"/>
                </a:solidFill>
              </a:rPr>
              <a:t>can also be profound, and those who use it have </a:t>
            </a:r>
            <a:r>
              <a:rPr lang="en-US" b="1" dirty="0">
                <a:solidFill>
                  <a:srgbClr val="FFC000"/>
                </a:solidFill>
              </a:rPr>
              <a:t>no sense of the extent to which their brains are reshaped by it”</a:t>
            </a:r>
            <a:endParaRPr lang="en-US" dirty="0">
              <a:solidFill>
                <a:srgbClr val="FFC000"/>
              </a:solidFill>
            </a:endParaRPr>
          </a:p>
          <a:p>
            <a:pPr>
              <a:buNone/>
            </a:pPr>
            <a:r>
              <a:rPr lang="en-US" u="sng" dirty="0">
                <a:solidFill>
                  <a:srgbClr val="92D050"/>
                </a:solidFill>
              </a:rPr>
              <a:t>(</a:t>
            </a:r>
            <a:r>
              <a:rPr lang="en-US" i="1" dirty="0">
                <a:solidFill>
                  <a:srgbClr val="92D050"/>
                </a:solidFill>
              </a:rPr>
              <a:t>The Brain that Changes Itself</a:t>
            </a:r>
            <a:r>
              <a:rPr lang="en-US" dirty="0">
                <a:solidFill>
                  <a:srgbClr val="92D050"/>
                </a:solidFill>
              </a:rPr>
              <a:t>;</a:t>
            </a:r>
            <a:r>
              <a:rPr lang="en-US" u="sng" dirty="0">
                <a:solidFill>
                  <a:srgbClr val="92D050"/>
                </a:solidFill>
              </a:rPr>
              <a:t> </a:t>
            </a:r>
            <a:r>
              <a:rPr lang="en-US" dirty="0">
                <a:solidFill>
                  <a:srgbClr val="92D050"/>
                </a:solidFill>
              </a:rPr>
              <a:t>Norman </a:t>
            </a:r>
            <a:r>
              <a:rPr lang="en-US" dirty="0" err="1">
                <a:solidFill>
                  <a:srgbClr val="92D050"/>
                </a:solidFill>
              </a:rPr>
              <a:t>Doidge</a:t>
            </a:r>
            <a:r>
              <a:rPr lang="en-US" dirty="0">
                <a:solidFill>
                  <a:srgbClr val="92D050"/>
                </a:solidFill>
              </a:rPr>
              <a:t> MD., page 103)-Bold added.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E15CF-FE82-40EA-9EDF-9740EB003A62}"/>
              </a:ext>
            </a:extLst>
          </p:cNvPr>
          <p:cNvSpPr>
            <a:spLocks noGrp="1"/>
          </p:cNvSpPr>
          <p:nvPr>
            <p:ph type="title"/>
          </p:nvPr>
        </p:nvSpPr>
        <p:spPr>
          <a:xfrm flipH="1">
            <a:off x="228600" y="274638"/>
            <a:ext cx="228600" cy="792162"/>
          </a:xfrm>
        </p:spPr>
        <p:txBody>
          <a:bodyPr/>
          <a:lstStyle/>
          <a:p>
            <a:endParaRPr lang="en-US" dirty="0"/>
          </a:p>
        </p:txBody>
      </p:sp>
      <p:sp>
        <p:nvSpPr>
          <p:cNvPr id="3" name="Content Placeholder 2">
            <a:extLst>
              <a:ext uri="{FF2B5EF4-FFF2-40B4-BE49-F238E27FC236}">
                <a16:creationId xmlns:a16="http://schemas.microsoft.com/office/drawing/2014/main" id="{66A9D70E-2ABA-450F-AC4A-6C57DE176894}"/>
              </a:ext>
            </a:extLst>
          </p:cNvPr>
          <p:cNvSpPr>
            <a:spLocks noGrp="1"/>
          </p:cNvSpPr>
          <p:nvPr>
            <p:ph idx="1"/>
          </p:nvPr>
        </p:nvSpPr>
        <p:spPr>
          <a:xfrm>
            <a:off x="628650" y="2226469"/>
            <a:ext cx="7978454" cy="3204878"/>
          </a:xfrm>
        </p:spPr>
        <p:txBody>
          <a:bodyPr/>
          <a:lstStyle/>
          <a:p>
            <a:r>
              <a:rPr lang="en-US" dirty="0">
                <a:solidFill>
                  <a:srgbClr val="FFC000"/>
                </a:solidFill>
                <a:latin typeface="Times New Roman" panose="02020603050405020304" pitchFamily="18" charset="0"/>
                <a:cs typeface="Times New Roman" panose="02020603050405020304" pitchFamily="18" charset="0"/>
              </a:rPr>
              <a:t>Dearly</a:t>
            </a:r>
            <a:r>
              <a:rPr lang="en-US" dirty="0">
                <a:latin typeface="Times New Roman" panose="02020603050405020304" pitchFamily="18" charset="0"/>
                <a:cs typeface="Times New Roman" panose="02020603050405020304" pitchFamily="18" charset="0"/>
              </a:rPr>
              <a:t> </a:t>
            </a:r>
            <a:r>
              <a:rPr lang="en-US" dirty="0">
                <a:solidFill>
                  <a:srgbClr val="FFC000"/>
                </a:solidFill>
                <a:latin typeface="Times New Roman" panose="02020603050405020304" pitchFamily="18" charset="0"/>
                <a:cs typeface="Times New Roman" panose="02020603050405020304" pitchFamily="18" charset="0"/>
              </a:rPr>
              <a:t>beloved, I beseech </a:t>
            </a:r>
            <a:r>
              <a:rPr lang="en-US" i="1" dirty="0">
                <a:solidFill>
                  <a:srgbClr val="FFC000"/>
                </a:solidFill>
                <a:latin typeface="Times New Roman" panose="02020603050405020304" pitchFamily="18" charset="0"/>
                <a:cs typeface="Times New Roman" panose="02020603050405020304" pitchFamily="18" charset="0"/>
              </a:rPr>
              <a:t>you</a:t>
            </a:r>
            <a:r>
              <a:rPr lang="en-US" dirty="0">
                <a:solidFill>
                  <a:srgbClr val="FFC000"/>
                </a:solidFill>
                <a:latin typeface="Times New Roman" panose="02020603050405020304" pitchFamily="18" charset="0"/>
                <a:cs typeface="Times New Roman" panose="02020603050405020304" pitchFamily="18" charset="0"/>
              </a:rPr>
              <a:t> as strangers and pilgrims, abstain from fleshly lusts, which war against the soul;</a:t>
            </a:r>
          </a:p>
          <a:p>
            <a:r>
              <a:rPr lang="en-US" dirty="0">
                <a:solidFill>
                  <a:srgbClr val="FFC000"/>
                </a:solidFill>
                <a:latin typeface="Times New Roman" panose="02020603050405020304" pitchFamily="18" charset="0"/>
                <a:cs typeface="Times New Roman" panose="02020603050405020304" pitchFamily="18" charset="0"/>
              </a:rPr>
              <a:t>(1Pe 2:11)</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8634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2468562"/>
          </a:xfrm>
        </p:spPr>
        <p:txBody>
          <a:bodyPr>
            <a:normAutofit/>
          </a:bodyPr>
          <a:lstStyle/>
          <a:p>
            <a:pPr algn="l"/>
            <a:r>
              <a:rPr lang="en-US" sz="2400" dirty="0">
                <a:solidFill>
                  <a:srgbClr val="FFFF00"/>
                </a:solidFill>
              </a:rPr>
              <a:t>"Those who see you will gaze at you, And consider you, saying: 'Is this the man who made the earth tremble, Who shook kingdoms, Who made the world as a wilderness And destroyed its cities, Who did not open the house of his prisoners?‘	</a:t>
            </a:r>
            <a:r>
              <a:rPr lang="en-US" sz="2400" i="1" dirty="0">
                <a:solidFill>
                  <a:srgbClr val="FFFF00"/>
                </a:solidFill>
              </a:rPr>
              <a:t>						 </a:t>
            </a:r>
            <a:r>
              <a:rPr lang="en-US" sz="2400" dirty="0">
                <a:solidFill>
                  <a:srgbClr val="92D050"/>
                </a:solidFill>
              </a:rPr>
              <a:t>(Isa 14:16-17)</a:t>
            </a:r>
            <a:endParaRPr lang="en-US" sz="2400" dirty="0"/>
          </a:p>
        </p:txBody>
      </p:sp>
      <p:sp>
        <p:nvSpPr>
          <p:cNvPr id="3" name="Content Placeholder 2"/>
          <p:cNvSpPr>
            <a:spLocks noGrp="1"/>
          </p:cNvSpPr>
          <p:nvPr>
            <p:ph idx="1"/>
          </p:nvPr>
        </p:nvSpPr>
        <p:spPr>
          <a:xfrm>
            <a:off x="457200" y="3429000"/>
            <a:ext cx="8229600" cy="3078163"/>
          </a:xfrm>
        </p:spPr>
        <p:txBody>
          <a:bodyPr>
            <a:normAutofit/>
          </a:bodyPr>
          <a:lstStyle/>
          <a:p>
            <a:pPr>
              <a:buNone/>
            </a:pPr>
            <a:r>
              <a:rPr lang="en-US" sz="2400" dirty="0">
                <a:solidFill>
                  <a:srgbClr val="FFFF00"/>
                </a:solidFill>
              </a:rPr>
              <a:t>"I, the LORD, have called You in righteousness, And will hold Your hand; I will keep You and give You as a covenant to the people, As a light to the Gentiles, To open blind eyes, To bring out prisoners from the prison, Those who sit in darkness from the prison house. 				</a:t>
            </a:r>
            <a:r>
              <a:rPr lang="en-US" sz="2400" dirty="0">
                <a:solidFill>
                  <a:srgbClr val="92D050"/>
                </a:solidFill>
              </a:rPr>
              <a:t>(Isa 42:6-7)</a:t>
            </a:r>
            <a:endParaRPr lang="x-none" sz="240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Snagit_PPTA6" descr="PPTA6.png"/>
          <p:cNvPicPr>
            <a:picLocks noGrp="1" noChangeAspect="1"/>
          </p:cNvPicPr>
          <p:nvPr>
            <p:ph idx="1"/>
          </p:nvPr>
        </p:nvPicPr>
        <p:blipFill>
          <a:blip r:embed="rId2" cstate="print"/>
          <a:stretch>
            <a:fillRect/>
          </a:stretch>
        </p:blipFill>
        <p:spPr>
          <a:xfrm>
            <a:off x="457200" y="304800"/>
            <a:ext cx="8229600" cy="5925770"/>
          </a:xfrm>
        </p:spPr>
      </p:pic>
      <p:sp>
        <p:nvSpPr>
          <p:cNvPr id="5" name="TextBox 4"/>
          <p:cNvSpPr txBox="1"/>
          <p:nvPr/>
        </p:nvSpPr>
        <p:spPr>
          <a:xfrm>
            <a:off x="1828800" y="6400800"/>
            <a:ext cx="5943600" cy="369332"/>
          </a:xfrm>
          <a:prstGeom prst="rect">
            <a:avLst/>
          </a:prstGeom>
          <a:noFill/>
        </p:spPr>
        <p:txBody>
          <a:bodyPr wrap="square" rtlCol="0">
            <a:spAutoFit/>
          </a:bodyPr>
          <a:lstStyle/>
          <a:p>
            <a:pPr algn="ctr"/>
            <a:r>
              <a:rPr lang="en-US" dirty="0">
                <a:solidFill>
                  <a:srgbClr val="FF0000"/>
                </a:solidFill>
              </a:rPr>
              <a:t>http://www.humanconnectomeproject.org/gallery/</a:t>
            </a:r>
          </a:p>
        </p:txBody>
      </p:sp>
    </p:spTree>
    <p:extLst>
      <p:ext uri="{BB962C8B-B14F-4D97-AF65-F5344CB8AC3E}">
        <p14:creationId xmlns:p14="http://schemas.microsoft.com/office/powerpoint/2010/main" val="3967572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normAutofit/>
          </a:bodyPr>
          <a:lstStyle/>
          <a:p>
            <a:pPr algn="l"/>
            <a:r>
              <a:rPr lang="en-US" sz="2800" dirty="0">
                <a:solidFill>
                  <a:srgbClr val="FFC000"/>
                </a:solidFill>
              </a:rPr>
              <a:t>The journal </a:t>
            </a:r>
            <a:r>
              <a:rPr lang="en-US" sz="2800" dirty="0" err="1">
                <a:solidFill>
                  <a:srgbClr val="FFC000"/>
                </a:solidFill>
              </a:rPr>
              <a:t>NeuroImage</a:t>
            </a:r>
            <a:r>
              <a:rPr lang="en-US" sz="2800" dirty="0">
                <a:solidFill>
                  <a:srgbClr val="FFC000"/>
                </a:solidFill>
              </a:rPr>
              <a:t> published a study in 2008 demonstrating that as men are sexually aroused by pornography, the mirror neurons in the brain also fire</a:t>
            </a:r>
            <a:r>
              <a:rPr lang="en-US" sz="2800" b="1" dirty="0">
                <a:solidFill>
                  <a:srgbClr val="FFC000"/>
                </a:solidFill>
              </a:rPr>
              <a:t>. This</a:t>
            </a:r>
            <a:r>
              <a:rPr lang="en-US" sz="2800" dirty="0">
                <a:solidFill>
                  <a:srgbClr val="FFC000"/>
                </a:solidFill>
              </a:rPr>
              <a:t> </a:t>
            </a:r>
            <a:r>
              <a:rPr lang="en-US" sz="2800" b="1" dirty="0">
                <a:solidFill>
                  <a:srgbClr val="FFC000"/>
                </a:solidFill>
              </a:rPr>
              <a:t>means the brain naturally imagines the porn viewer in the scene</a:t>
            </a:r>
            <a:r>
              <a:rPr lang="en-US" sz="2800" dirty="0">
                <a:solidFill>
                  <a:srgbClr val="FFC000"/>
                </a:solidFill>
              </a:rPr>
              <a:t>. The man is not merely responding to the naked woman. His brain is mirroring the pornographic scene with the viewer as the main character, heightening arousal.</a:t>
            </a:r>
          </a:p>
        </p:txBody>
      </p:sp>
      <p:sp>
        <p:nvSpPr>
          <p:cNvPr id="3" name="Content Placeholder 2"/>
          <p:cNvSpPr>
            <a:spLocks noGrp="1"/>
          </p:cNvSpPr>
          <p:nvPr>
            <p:ph idx="1"/>
          </p:nvPr>
        </p:nvSpPr>
        <p:spPr>
          <a:xfrm>
            <a:off x="457200" y="4267200"/>
            <a:ext cx="8229600" cy="2438400"/>
          </a:xfrm>
        </p:spPr>
        <p:txBody>
          <a:bodyPr>
            <a:normAutofit/>
          </a:bodyPr>
          <a:lstStyle/>
          <a:p>
            <a:pPr>
              <a:buNone/>
            </a:pPr>
            <a:r>
              <a:rPr lang="x-none" sz="2800">
                <a:solidFill>
                  <a:srgbClr val="FF0000"/>
                </a:solidFill>
              </a:rPr>
              <a:t>But I say unto you, That whosoever looketh on a woman to lust after her hath committed adultery with her already in his heart.</a:t>
            </a:r>
            <a:endParaRPr lang="en-US" sz="2800" dirty="0">
              <a:solidFill>
                <a:srgbClr val="FF0000"/>
              </a:solidFill>
            </a:endParaRPr>
          </a:p>
          <a:p>
            <a:pPr>
              <a:buNone/>
            </a:pPr>
            <a:r>
              <a:rPr lang="en-US" sz="2800" dirty="0">
                <a:solidFill>
                  <a:srgbClr val="92D050"/>
                </a:solidFill>
              </a:rPr>
              <a:t>						</a:t>
            </a:r>
            <a:r>
              <a:rPr lang="x-none" sz="2800">
                <a:solidFill>
                  <a:srgbClr val="92D050"/>
                </a:solidFill>
              </a:rPr>
              <a:t>(Matthew 5:28 KJV)</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229"/>
            <a:ext cx="8229600" cy="626779"/>
          </a:xfrm>
        </p:spPr>
        <p:txBody>
          <a:bodyPr>
            <a:normAutofit fontScale="90000"/>
          </a:bodyPr>
          <a:lstStyle/>
          <a:p>
            <a:endParaRPr lang="en-US"/>
          </a:p>
        </p:txBody>
      </p:sp>
      <p:sp>
        <p:nvSpPr>
          <p:cNvPr id="3" name="Content Placeholder 2"/>
          <p:cNvSpPr>
            <a:spLocks noGrp="1"/>
          </p:cNvSpPr>
          <p:nvPr>
            <p:ph idx="1"/>
          </p:nvPr>
        </p:nvSpPr>
        <p:spPr>
          <a:xfrm>
            <a:off x="457200" y="2204358"/>
            <a:ext cx="8229600" cy="2510518"/>
          </a:xfrm>
        </p:spPr>
        <p:txBody>
          <a:bodyPr/>
          <a:lstStyle/>
          <a:p>
            <a:pPr marL="0" indent="0">
              <a:buNone/>
            </a:pPr>
            <a:r>
              <a:rPr lang="en-US" sz="2700" dirty="0">
                <a:solidFill>
                  <a:srgbClr val="FFFF00"/>
                </a:solidFill>
                <a:latin typeface="Georgia"/>
              </a:rPr>
              <a:t>And that they may recover themselves out of the snare of the devil, who are taken captive by him at his will.</a:t>
            </a:r>
          </a:p>
          <a:p>
            <a:pPr marL="0" indent="0">
              <a:buNone/>
            </a:pPr>
            <a:r>
              <a:rPr lang="en-US" sz="2700" dirty="0">
                <a:solidFill>
                  <a:srgbClr val="00B050"/>
                </a:solidFill>
                <a:latin typeface="Georgia"/>
              </a:rPr>
              <a:t>									(2Ti 2:26)</a:t>
            </a:r>
          </a:p>
          <a:p>
            <a:endParaRPr lang="x-none" dirty="0">
              <a:latin typeface="Georgia"/>
            </a:endParaRPr>
          </a:p>
          <a:p>
            <a:endParaRPr lang="en-US" dirty="0"/>
          </a:p>
        </p:txBody>
      </p:sp>
    </p:spTree>
    <p:extLst>
      <p:ext uri="{BB962C8B-B14F-4D97-AF65-F5344CB8AC3E}">
        <p14:creationId xmlns:p14="http://schemas.microsoft.com/office/powerpoint/2010/main" val="3766346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b="1" dirty="0">
                <a:solidFill>
                  <a:srgbClr val="FFC000"/>
                </a:solidFill>
              </a:rPr>
              <a:t>HOW PERVASIVE IS PORN?</a:t>
            </a:r>
            <a:endParaRPr lang="en-US" dirty="0">
              <a:solidFill>
                <a:srgbClr val="FFC000"/>
              </a:solidFill>
            </a:endParaRPr>
          </a:p>
        </p:txBody>
      </p:sp>
      <p:sp>
        <p:nvSpPr>
          <p:cNvPr id="3" name="Content Placeholder 2"/>
          <p:cNvSpPr>
            <a:spLocks noGrp="1"/>
          </p:cNvSpPr>
          <p:nvPr>
            <p:ph idx="1"/>
          </p:nvPr>
        </p:nvSpPr>
        <p:spPr>
          <a:xfrm>
            <a:off x="457200" y="4876800"/>
            <a:ext cx="8229600" cy="1249363"/>
          </a:xfrm>
        </p:spPr>
        <p:txBody>
          <a:bodyPr/>
          <a:lstStyle/>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FC000"/>
                </a:solidFill>
              </a:rPr>
              <a:t>According to a survey conducted by the </a:t>
            </a:r>
            <a:r>
              <a:rPr lang="en-US" sz="2400" dirty="0" err="1">
                <a:solidFill>
                  <a:srgbClr val="FFC000"/>
                </a:solidFill>
              </a:rPr>
              <a:t>Barna</a:t>
            </a:r>
            <a:r>
              <a:rPr lang="en-US" sz="2400" dirty="0">
                <a:solidFill>
                  <a:srgbClr val="FFC000"/>
                </a:solidFill>
              </a:rPr>
              <a:t> Group in the U.S. in 2014:</a:t>
            </a:r>
          </a:p>
        </p:txBody>
      </p:sp>
      <p:sp>
        <p:nvSpPr>
          <p:cNvPr id="3" name="Content Placeholder 2"/>
          <p:cNvSpPr>
            <a:spLocks noGrp="1"/>
          </p:cNvSpPr>
          <p:nvPr>
            <p:ph idx="1"/>
          </p:nvPr>
        </p:nvSpPr>
        <p:spPr>
          <a:xfrm>
            <a:off x="457200" y="1371600"/>
            <a:ext cx="8229600" cy="5105400"/>
          </a:xfrm>
        </p:spPr>
        <p:txBody>
          <a:bodyPr>
            <a:normAutofit/>
          </a:bodyPr>
          <a:lstStyle/>
          <a:p>
            <a:pPr lvl="0">
              <a:buNone/>
            </a:pPr>
            <a:r>
              <a:rPr lang="en-US" sz="2400" dirty="0">
                <a:solidFill>
                  <a:srgbClr val="FFFF00"/>
                </a:solidFill>
              </a:rPr>
              <a:t>The following percentages of </a:t>
            </a:r>
            <a:r>
              <a:rPr lang="en-US" sz="2400" b="1" dirty="0">
                <a:solidFill>
                  <a:srgbClr val="FFFF00"/>
                </a:solidFill>
              </a:rPr>
              <a:t>men</a:t>
            </a:r>
            <a:r>
              <a:rPr lang="en-US" sz="2400" dirty="0">
                <a:solidFill>
                  <a:srgbClr val="FFFF00"/>
                </a:solidFill>
              </a:rPr>
              <a:t> say they view pornography at least once a month: 18-30-year-olds</a:t>
            </a:r>
            <a:r>
              <a:rPr lang="en-US" sz="2400" b="1" dirty="0">
                <a:solidFill>
                  <a:srgbClr val="FFFF00"/>
                </a:solidFill>
              </a:rPr>
              <a:t>, 79%;</a:t>
            </a:r>
            <a:r>
              <a:rPr lang="en-US" sz="2400" dirty="0">
                <a:solidFill>
                  <a:srgbClr val="FFFF00"/>
                </a:solidFill>
              </a:rPr>
              <a:t> 31-49-year-olds, 67%; 50-68-year-olds, 49% </a:t>
            </a:r>
          </a:p>
          <a:p>
            <a:pPr lvl="0">
              <a:buNone/>
            </a:pPr>
            <a:r>
              <a:rPr lang="en-US" sz="2400" dirty="0">
                <a:solidFill>
                  <a:srgbClr val="FFFF00"/>
                </a:solidFill>
              </a:rPr>
              <a:t>The following percentages of </a:t>
            </a:r>
            <a:r>
              <a:rPr lang="en-US" sz="2400" b="1" dirty="0">
                <a:solidFill>
                  <a:srgbClr val="FFFF00"/>
                </a:solidFill>
              </a:rPr>
              <a:t>men</a:t>
            </a:r>
            <a:r>
              <a:rPr lang="en-US" sz="2400" dirty="0">
                <a:solidFill>
                  <a:srgbClr val="FFFF00"/>
                </a:solidFill>
              </a:rPr>
              <a:t> say they view pornography at least several times a week: 18-30-year-olds, </a:t>
            </a:r>
            <a:r>
              <a:rPr lang="en-US" sz="2400" b="1" dirty="0">
                <a:solidFill>
                  <a:srgbClr val="FFFF00"/>
                </a:solidFill>
              </a:rPr>
              <a:t>63%</a:t>
            </a:r>
            <a:r>
              <a:rPr lang="en-US" sz="2400" dirty="0">
                <a:solidFill>
                  <a:srgbClr val="FFFF00"/>
                </a:solidFill>
              </a:rPr>
              <a:t>; 31-49-year-olds, 38%; 50-68-year-olds, 25% </a:t>
            </a:r>
          </a:p>
          <a:p>
            <a:pPr lvl="0">
              <a:buNone/>
            </a:pPr>
            <a:r>
              <a:rPr lang="en-US" sz="2400" dirty="0">
                <a:solidFill>
                  <a:srgbClr val="FFFF00"/>
                </a:solidFill>
              </a:rPr>
              <a:t>The following percentages of </a:t>
            </a:r>
            <a:r>
              <a:rPr lang="en-US" sz="2400" b="1" dirty="0">
                <a:solidFill>
                  <a:srgbClr val="FFFF00"/>
                </a:solidFill>
              </a:rPr>
              <a:t>women</a:t>
            </a:r>
            <a:r>
              <a:rPr lang="en-US" sz="2400" dirty="0">
                <a:solidFill>
                  <a:srgbClr val="FFFF00"/>
                </a:solidFill>
              </a:rPr>
              <a:t> say they view pornography at least once a month: 18-30-year-olds, </a:t>
            </a:r>
            <a:r>
              <a:rPr lang="en-US" sz="2400" b="1" dirty="0">
                <a:solidFill>
                  <a:srgbClr val="FFFF00"/>
                </a:solidFill>
              </a:rPr>
              <a:t>76%;</a:t>
            </a:r>
            <a:r>
              <a:rPr lang="en-US" sz="2400" dirty="0">
                <a:solidFill>
                  <a:srgbClr val="FFFF00"/>
                </a:solidFill>
              </a:rPr>
              <a:t> 31-49-year-olds, 16%; 50-68-year-olds, 4% </a:t>
            </a:r>
          </a:p>
          <a:p>
            <a:pPr lvl="0">
              <a:buNone/>
            </a:pPr>
            <a:r>
              <a:rPr lang="en-US" sz="2400" dirty="0">
                <a:solidFill>
                  <a:srgbClr val="FFFF00"/>
                </a:solidFill>
              </a:rPr>
              <a:t>The following percentages of </a:t>
            </a:r>
            <a:r>
              <a:rPr lang="en-US" sz="2400" b="1" dirty="0">
                <a:solidFill>
                  <a:srgbClr val="FFFF00"/>
                </a:solidFill>
              </a:rPr>
              <a:t>women</a:t>
            </a:r>
            <a:r>
              <a:rPr lang="en-US" sz="2400" dirty="0">
                <a:solidFill>
                  <a:srgbClr val="FFFF00"/>
                </a:solidFill>
              </a:rPr>
              <a:t> say they view pornography at least several times a week: 18-30-year-olds</a:t>
            </a:r>
            <a:r>
              <a:rPr lang="en-US" sz="2400" b="1" dirty="0">
                <a:solidFill>
                  <a:srgbClr val="FFFF00"/>
                </a:solidFill>
              </a:rPr>
              <a:t>, 21%;</a:t>
            </a:r>
            <a:r>
              <a:rPr lang="en-US" sz="2400" dirty="0">
                <a:solidFill>
                  <a:srgbClr val="FFFF00"/>
                </a:solidFill>
              </a:rPr>
              <a:t> 31-49-year-olds, 5%; 50-68-year-olds, 0%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68362"/>
          </a:xfrm>
        </p:spPr>
        <p:txBody>
          <a:bodyPr>
            <a:normAutofit/>
          </a:bodyPr>
          <a:lstStyle/>
          <a:p>
            <a:r>
              <a:rPr lang="en-US" sz="3200" b="1" dirty="0">
                <a:solidFill>
                  <a:srgbClr val="FFC000"/>
                </a:solidFill>
              </a:rPr>
              <a:t>Christians and Porn</a:t>
            </a:r>
            <a:endParaRPr lang="en-US" sz="3200" dirty="0"/>
          </a:p>
        </p:txBody>
      </p:sp>
      <p:sp>
        <p:nvSpPr>
          <p:cNvPr id="3" name="Content Placeholder 2"/>
          <p:cNvSpPr>
            <a:spLocks noGrp="1"/>
          </p:cNvSpPr>
          <p:nvPr>
            <p:ph idx="1"/>
          </p:nvPr>
        </p:nvSpPr>
        <p:spPr>
          <a:xfrm>
            <a:off x="457200" y="1828800"/>
            <a:ext cx="8229600" cy="4572000"/>
          </a:xfrm>
        </p:spPr>
        <p:txBody>
          <a:bodyPr>
            <a:normAutofit/>
          </a:bodyPr>
          <a:lstStyle/>
          <a:p>
            <a:pPr lvl="0">
              <a:buNone/>
            </a:pPr>
            <a:r>
              <a:rPr lang="en-US" sz="2800" dirty="0">
                <a:solidFill>
                  <a:srgbClr val="FFFF00"/>
                </a:solidFill>
              </a:rPr>
              <a:t>39% of Christian men and 13% of Christian women say they believe their use of pornography is “excessive” (compared to 19% of non-Christian men and 12% of non-Christian women).</a:t>
            </a:r>
          </a:p>
          <a:p>
            <a:pPr lvl="0">
              <a:buNone/>
            </a:pPr>
            <a:endParaRPr lang="en-US" sz="2800" dirty="0">
              <a:solidFill>
                <a:srgbClr val="FFFF00"/>
              </a:solidFill>
            </a:endParaRPr>
          </a:p>
          <a:p>
            <a:pPr>
              <a:buNone/>
            </a:pPr>
            <a:r>
              <a:rPr lang="en-US" sz="2800" dirty="0">
                <a:solidFill>
                  <a:srgbClr val="FFFF00"/>
                </a:solidFill>
              </a:rPr>
              <a:t>21% of Christian men and 2% of Christian women say they think they might be “addicted” to pornography or aren’t sure if they are (compared to 10% of non-Christian men and 4% of non-Christian women).</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b="1" dirty="0">
                <a:solidFill>
                  <a:srgbClr val="FFC000"/>
                </a:solidFill>
              </a:rPr>
              <a:t>Porn and Marriage</a:t>
            </a:r>
            <a:endParaRPr lang="en-US" sz="2400" dirty="0"/>
          </a:p>
        </p:txBody>
      </p:sp>
      <p:sp>
        <p:nvSpPr>
          <p:cNvPr id="3" name="Content Placeholder 2"/>
          <p:cNvSpPr>
            <a:spLocks noGrp="1"/>
          </p:cNvSpPr>
          <p:nvPr>
            <p:ph idx="1"/>
          </p:nvPr>
        </p:nvSpPr>
        <p:spPr>
          <a:xfrm>
            <a:off x="304800" y="1066800"/>
            <a:ext cx="8534400" cy="5410200"/>
          </a:xfrm>
        </p:spPr>
        <p:txBody>
          <a:bodyPr>
            <a:normAutofit/>
          </a:bodyPr>
          <a:lstStyle/>
          <a:p>
            <a:pPr>
              <a:buNone/>
            </a:pPr>
            <a:r>
              <a:rPr lang="en-US" sz="2400" dirty="0">
                <a:solidFill>
                  <a:srgbClr val="FFFF00"/>
                </a:solidFill>
              </a:rPr>
              <a:t>According to sociologist Jill Manning, the research indicates pornography consumption is associated with the following six trends, among others: </a:t>
            </a:r>
          </a:p>
          <a:p>
            <a:pPr marL="457200" lvl="0" indent="-457200">
              <a:buFont typeface="+mj-lt"/>
              <a:buAutoNum type="arabicPeriod"/>
            </a:pPr>
            <a:r>
              <a:rPr lang="en-US" sz="2400" dirty="0">
                <a:solidFill>
                  <a:srgbClr val="FFFF00"/>
                </a:solidFill>
              </a:rPr>
              <a:t>Increased marital distress, and risk of separation and divorce.</a:t>
            </a:r>
          </a:p>
          <a:p>
            <a:pPr marL="457200" indent="-457200">
              <a:buFont typeface="+mj-lt"/>
              <a:buAutoNum type="arabicPeriod"/>
            </a:pPr>
            <a:r>
              <a:rPr lang="en-US" sz="2400" dirty="0">
                <a:solidFill>
                  <a:srgbClr val="FFFF00"/>
                </a:solidFill>
              </a:rPr>
              <a:t>Decreased marital intimacy and sexual satisfaction. </a:t>
            </a:r>
          </a:p>
          <a:p>
            <a:pPr marL="457200" lvl="0" indent="-457200">
              <a:buFont typeface="+mj-lt"/>
              <a:buAutoNum type="arabicPeriod"/>
            </a:pPr>
            <a:r>
              <a:rPr lang="en-US" sz="2400" dirty="0">
                <a:solidFill>
                  <a:srgbClr val="FFFF00"/>
                </a:solidFill>
              </a:rPr>
              <a:t>Infidelity.</a:t>
            </a:r>
          </a:p>
          <a:p>
            <a:pPr marL="457200" indent="-457200">
              <a:buFont typeface="+mj-lt"/>
              <a:buAutoNum type="arabicPeriod"/>
            </a:pPr>
            <a:r>
              <a:rPr lang="en-US" sz="2400" dirty="0">
                <a:solidFill>
                  <a:srgbClr val="FFFF00"/>
                </a:solidFill>
              </a:rPr>
              <a:t>Increased appetite for more graphic types of pornography and sexual activity associated with abusive, illegal or unsafe practices. </a:t>
            </a:r>
          </a:p>
          <a:p>
            <a:pPr marL="457200" indent="-457200">
              <a:buFont typeface="+mj-lt"/>
              <a:buAutoNum type="arabicPeriod"/>
            </a:pPr>
            <a:r>
              <a:rPr lang="en-US" sz="2400" dirty="0">
                <a:solidFill>
                  <a:srgbClr val="FFFF00"/>
                </a:solidFill>
              </a:rPr>
              <a:t>Devaluation of monogamy, marriage and child rearing.</a:t>
            </a:r>
            <a:r>
              <a:rPr lang="en-US" sz="2400" dirty="0"/>
              <a:t> </a:t>
            </a:r>
          </a:p>
          <a:p>
            <a:pPr marL="457200" indent="-457200">
              <a:buFont typeface="+mj-lt"/>
              <a:buAutoNum type="arabicPeriod"/>
            </a:pPr>
            <a:r>
              <a:rPr lang="en-US" sz="2400" dirty="0">
                <a:solidFill>
                  <a:srgbClr val="FFFF00"/>
                </a:solidFill>
              </a:rPr>
              <a:t>An increasing number of people struggling with compulsive and addictive sexual behavior leading to psychological distress and even loss of employment. </a:t>
            </a:r>
          </a:p>
          <a:p>
            <a:pPr marL="457200" indent="-457200">
              <a:buFont typeface="+mj-lt"/>
              <a:buAutoNum type="arabicPeriod"/>
            </a:pP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685800"/>
            <a:ext cx="8229600" cy="5715000"/>
          </a:xfrm>
        </p:spPr>
        <p:txBody>
          <a:bodyPr>
            <a:normAutofit/>
          </a:bodyPr>
          <a:lstStyle/>
          <a:p>
            <a:pPr>
              <a:buNone/>
            </a:pPr>
            <a:r>
              <a:rPr lang="en-US" sz="2400" dirty="0">
                <a:solidFill>
                  <a:srgbClr val="FFFF00"/>
                </a:solidFill>
              </a:rPr>
              <a:t>“The net had, in other words, revealed to me that I had an unquantifiable variety of sexual fantasies and quirks and that the process of satisfying these desires online only led to more </a:t>
            </a:r>
            <a:r>
              <a:rPr lang="en-US" sz="2400">
                <a:solidFill>
                  <a:srgbClr val="FFFF00"/>
                </a:solidFill>
              </a:rPr>
              <a:t>interest”…………</a:t>
            </a:r>
            <a:endParaRPr lang="en-US" sz="2400" dirty="0">
              <a:solidFill>
                <a:srgbClr val="FFFF00"/>
              </a:solidFill>
            </a:endParaRPr>
          </a:p>
          <a:p>
            <a:pPr>
              <a:buNone/>
            </a:pPr>
            <a:endParaRPr lang="en-US" sz="2400" dirty="0">
              <a:solidFill>
                <a:srgbClr val="FFFF00"/>
              </a:solidFill>
            </a:endParaRPr>
          </a:p>
          <a:p>
            <a:pPr>
              <a:buNone/>
            </a:pPr>
            <a:r>
              <a:rPr lang="en-US" sz="2400" dirty="0">
                <a:solidFill>
                  <a:srgbClr val="FFFF00"/>
                </a:solidFill>
              </a:rPr>
              <a:t>Thomas’s experience was similar to that of my patients: without being fully aware of what they were looking for, they scanned hundreds of images and scenarios until they hit an image or sexual script that touched some buried theme that really excited them………</a:t>
            </a:r>
          </a:p>
          <a:p>
            <a:pPr>
              <a:buNone/>
            </a:pPr>
            <a:endParaRPr lang="en-US" sz="2400" dirty="0">
              <a:solidFill>
                <a:srgbClr val="FFFF00"/>
              </a:solidFill>
            </a:endParaRPr>
          </a:p>
          <a:p>
            <a:pPr>
              <a:buNone/>
            </a:pPr>
            <a:r>
              <a:rPr lang="en-US" sz="2400" dirty="0">
                <a:solidFill>
                  <a:srgbClr val="FFFF00"/>
                </a:solidFill>
              </a:rPr>
              <a:t>Once Thomas found that image, he changed………Now Thomas was hooked”.  </a:t>
            </a:r>
            <a:r>
              <a:rPr lang="en-US" sz="2400" dirty="0">
                <a:solidFill>
                  <a:srgbClr val="92D050"/>
                </a:solidFill>
              </a:rPr>
              <a:t>(</a:t>
            </a:r>
            <a:r>
              <a:rPr lang="en-US" sz="2400" i="1" dirty="0">
                <a:solidFill>
                  <a:srgbClr val="92D050"/>
                </a:solidFill>
              </a:rPr>
              <a:t>The Brain That Changes Itself</a:t>
            </a:r>
            <a:r>
              <a:rPr lang="en-US" sz="2400" dirty="0">
                <a:solidFill>
                  <a:srgbClr val="92D050"/>
                </a:solidFill>
              </a:rPr>
              <a:t>: Norman </a:t>
            </a:r>
            <a:r>
              <a:rPr lang="en-US" sz="2400" dirty="0" err="1">
                <a:solidFill>
                  <a:srgbClr val="92D050"/>
                </a:solidFill>
              </a:rPr>
              <a:t>Doidge</a:t>
            </a:r>
            <a:r>
              <a:rPr lang="en-US" sz="2400" dirty="0">
                <a:solidFill>
                  <a:srgbClr val="92D050"/>
                </a:solidFill>
              </a:rPr>
              <a:t> MD., p. 117)</a:t>
            </a:r>
          </a:p>
          <a:p>
            <a:pPr>
              <a:buNone/>
            </a:pPr>
            <a:endParaRPr lang="en-US" sz="2400" dirty="0">
              <a:solidFill>
                <a:srgbClr val="FFFF00"/>
              </a:solidFill>
            </a:endParaRPr>
          </a:p>
          <a:p>
            <a:pPr>
              <a:buNone/>
            </a:pP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457200" y="838200"/>
            <a:ext cx="8229600" cy="5562600"/>
          </a:xfrm>
        </p:spPr>
        <p:txBody>
          <a:bodyPr>
            <a:normAutofit lnSpcReduction="10000"/>
          </a:bodyPr>
          <a:lstStyle/>
          <a:p>
            <a:pPr>
              <a:buNone/>
            </a:pPr>
            <a:r>
              <a:rPr lang="en-US" sz="2400" dirty="0">
                <a:solidFill>
                  <a:srgbClr val="FFFF00"/>
                </a:solidFill>
              </a:rPr>
              <a:t>A rising performer, Amy Brooke, entered the adult business in 2009, and has already garnered the AVN award for “most outrageous sex scene.” With over 200 films under her belt, Brooke is aware of the chances she takes dedicating herself to her fans’ entertainment. “Your body can’t take doing that every single day—it might break or start </a:t>
            </a:r>
            <a:r>
              <a:rPr lang="en-US" sz="2400" dirty="0" err="1">
                <a:solidFill>
                  <a:srgbClr val="FFFF00"/>
                </a:solidFill>
              </a:rPr>
              <a:t>prolapsing</a:t>
            </a:r>
            <a:r>
              <a:rPr lang="en-US" sz="2400" dirty="0">
                <a:solidFill>
                  <a:srgbClr val="FFFF00"/>
                </a:solidFill>
              </a:rPr>
              <a:t>.” Strenuous scenes can take a toll on the body over time, thus limiting a career to a certain number of years. </a:t>
            </a:r>
            <a:r>
              <a:rPr lang="en-US" sz="2400" b="1" dirty="0">
                <a:solidFill>
                  <a:srgbClr val="FFFF00"/>
                </a:solidFill>
              </a:rPr>
              <a:t>Sensitive flesh is pounded raw, and muscles are stretched to their limits. In this line of work a girl cannot work every day; she needs “recovery” days. Fortunately I’ve been lucky, but I know others who have been injured from the same sorts of scenes.</a:t>
            </a:r>
            <a:r>
              <a:rPr lang="en-US" sz="2400" dirty="0">
                <a:solidFill>
                  <a:srgbClr val="FFFF00"/>
                </a:solidFill>
              </a:rPr>
              <a:t> </a:t>
            </a:r>
            <a:r>
              <a:rPr lang="en-US" sz="2400" b="1" dirty="0">
                <a:solidFill>
                  <a:srgbClr val="FFFF00"/>
                </a:solidFill>
              </a:rPr>
              <a:t>It’s a high-risk, high-dollar job</a:t>
            </a:r>
            <a:r>
              <a:rPr lang="en-US" sz="2400" dirty="0">
                <a:solidFill>
                  <a:srgbClr val="FFFF00"/>
                </a:solidFill>
              </a:rPr>
              <a:t>. </a:t>
            </a:r>
            <a:r>
              <a:rPr lang="en-US" sz="2400" dirty="0">
                <a:solidFill>
                  <a:srgbClr val="92D050"/>
                </a:solidFill>
              </a:rPr>
              <a:t>(</a:t>
            </a:r>
            <a:r>
              <a:rPr lang="en-US" sz="2400" i="1" dirty="0">
                <a:solidFill>
                  <a:srgbClr val="92D050"/>
                </a:solidFill>
              </a:rPr>
              <a:t>Blood, Sweat and Sex: My Hard Life in </a:t>
            </a:r>
            <a:r>
              <a:rPr lang="en-US" sz="2400" dirty="0">
                <a:solidFill>
                  <a:srgbClr val="92D050"/>
                </a:solidFill>
              </a:rPr>
              <a:t>Porn; Aurora Snow, The Daily Beast, March 18,2013)</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b="1" dirty="0">
                <a:solidFill>
                  <a:srgbClr val="FFC000"/>
                </a:solidFill>
              </a:rPr>
              <a:t>Collateral Damage</a:t>
            </a:r>
            <a:endParaRPr lang="en-US" sz="2800" dirty="0"/>
          </a:p>
        </p:txBody>
      </p:sp>
      <p:sp>
        <p:nvSpPr>
          <p:cNvPr id="3" name="Content Placeholder 2"/>
          <p:cNvSpPr>
            <a:spLocks noGrp="1"/>
          </p:cNvSpPr>
          <p:nvPr>
            <p:ph idx="1"/>
          </p:nvPr>
        </p:nvSpPr>
        <p:spPr>
          <a:xfrm>
            <a:off x="457200" y="990600"/>
            <a:ext cx="8229600" cy="5562600"/>
          </a:xfrm>
        </p:spPr>
        <p:txBody>
          <a:bodyPr/>
          <a:lstStyle/>
          <a:p>
            <a:pPr>
              <a:buNone/>
            </a:pPr>
            <a:r>
              <a:rPr lang="en-US" dirty="0">
                <a:solidFill>
                  <a:srgbClr val="FFFF00"/>
                </a:solidFill>
              </a:rPr>
              <a:t>In a survey of 63 wives of self-identified sex addicts:</a:t>
            </a:r>
          </a:p>
          <a:p>
            <a:pPr lvl="0">
              <a:buNone/>
            </a:pPr>
            <a:r>
              <a:rPr lang="en-US" sz="2400" dirty="0">
                <a:solidFill>
                  <a:srgbClr val="FFFF00"/>
                </a:solidFill>
              </a:rPr>
              <a:t>70% met most criteria for a diagnosis of post-traumatic stress disorder.</a:t>
            </a:r>
          </a:p>
          <a:p>
            <a:pPr lvl="0">
              <a:buNone/>
            </a:pPr>
            <a:r>
              <a:rPr lang="en-US" sz="2400" dirty="0">
                <a:solidFill>
                  <a:srgbClr val="FFFF00"/>
                </a:solidFill>
              </a:rPr>
              <a:t>75% discovered evidence of compulsive or addictive sexual behaviors themselves (as opposed to a planned disclosure on the part of a husband).</a:t>
            </a:r>
          </a:p>
          <a:p>
            <a:pPr>
              <a:buNone/>
            </a:pPr>
            <a:r>
              <a:rPr lang="en-US" sz="2400" dirty="0">
                <a:solidFill>
                  <a:srgbClr val="FFFF00"/>
                </a:solidFill>
              </a:rPr>
              <a:t>71% demonstrated a severe level of functional impairment in major areas of their lives.</a:t>
            </a:r>
          </a:p>
          <a:p>
            <a:pPr lvl="0">
              <a:buNone/>
            </a:pPr>
            <a:r>
              <a:rPr lang="en-US" sz="2400" dirty="0">
                <a:solidFill>
                  <a:srgbClr val="FFFF00"/>
                </a:solidFill>
              </a:rPr>
              <a:t>Length of marriage at disclosure and number of prior traumatic event exposures were the best predictors increased trauma symptoms.</a:t>
            </a:r>
          </a:p>
          <a:p>
            <a:pPr>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357" descr="PPT357.png"/>
          <p:cNvPicPr>
            <a:picLocks noGrp="1" noChangeAspect="1"/>
          </p:cNvPicPr>
          <p:nvPr>
            <p:ph idx="1"/>
          </p:nvPr>
        </p:nvPicPr>
        <p:blipFill>
          <a:blip r:embed="rId2" cstate="print"/>
          <a:stretch>
            <a:fillRect/>
          </a:stretch>
        </p:blipFill>
        <p:spPr>
          <a:xfrm>
            <a:off x="914400" y="914400"/>
            <a:ext cx="7286047" cy="5105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a:normAutofit/>
          </a:bodyPr>
          <a:lstStyle/>
          <a:p>
            <a:pPr algn="l"/>
            <a:r>
              <a:rPr lang="en-US" sz="2800" dirty="0">
                <a:solidFill>
                  <a:srgbClr val="FFC000"/>
                </a:solidFill>
              </a:rPr>
              <a:t>Disclosure.</a:t>
            </a:r>
            <a:br>
              <a:rPr lang="en-US" sz="2800" dirty="0">
                <a:solidFill>
                  <a:srgbClr val="FFC000"/>
                </a:solidFill>
              </a:rPr>
            </a:br>
            <a:br>
              <a:rPr lang="en-US" sz="2800" dirty="0">
                <a:solidFill>
                  <a:srgbClr val="FFC000"/>
                </a:solidFill>
              </a:rPr>
            </a:br>
            <a:r>
              <a:rPr lang="en-US" sz="2800" dirty="0">
                <a:solidFill>
                  <a:srgbClr val="FFC000"/>
                </a:solidFill>
              </a:rPr>
              <a:t>God’s original plan for marriage:</a:t>
            </a:r>
            <a:endParaRPr lang="en-US" sz="2800" dirty="0"/>
          </a:p>
        </p:txBody>
      </p:sp>
      <p:sp>
        <p:nvSpPr>
          <p:cNvPr id="3" name="Content Placeholder 2"/>
          <p:cNvSpPr>
            <a:spLocks noGrp="1"/>
          </p:cNvSpPr>
          <p:nvPr>
            <p:ph idx="1"/>
          </p:nvPr>
        </p:nvSpPr>
        <p:spPr>
          <a:xfrm>
            <a:off x="457200" y="2667000"/>
            <a:ext cx="8229600" cy="3810000"/>
          </a:xfrm>
        </p:spPr>
        <p:txBody>
          <a:bodyPr>
            <a:normAutofit fontScale="85000" lnSpcReduction="10000"/>
          </a:bodyPr>
          <a:lstStyle/>
          <a:p>
            <a:pPr>
              <a:buNone/>
            </a:pPr>
            <a:r>
              <a:rPr lang="x-none">
                <a:solidFill>
                  <a:srgbClr val="FFFF00"/>
                </a:solidFill>
              </a:rPr>
              <a:t>And he answered and said unto them, </a:t>
            </a:r>
            <a:r>
              <a:rPr lang="x-none">
                <a:solidFill>
                  <a:srgbClr val="FF0000"/>
                </a:solidFill>
              </a:rPr>
              <a:t>Have ye not read, that he which made </a:t>
            </a:r>
            <a:r>
              <a:rPr lang="x-none" i="1">
                <a:solidFill>
                  <a:srgbClr val="FF0000"/>
                </a:solidFill>
              </a:rPr>
              <a:t>them</a:t>
            </a:r>
            <a:r>
              <a:rPr lang="x-none">
                <a:solidFill>
                  <a:srgbClr val="FF0000"/>
                </a:solidFill>
              </a:rPr>
              <a:t> at the beginning made them male and female, And said, For this cause shall a man leave father and mother, and shall cleave to his wife: and they twain shall be one flesh? </a:t>
            </a:r>
            <a:r>
              <a:rPr lang="x-none" u="sng">
                <a:solidFill>
                  <a:srgbClr val="FF0000"/>
                </a:solidFill>
              </a:rPr>
              <a:t>Wherefore they are no more twain, but one flesh</a:t>
            </a:r>
            <a:r>
              <a:rPr lang="x-none">
                <a:solidFill>
                  <a:srgbClr val="FF0000"/>
                </a:solidFill>
              </a:rPr>
              <a:t>. What therefore God hath joined together, let not man put asunder.</a:t>
            </a:r>
            <a:endParaRPr lang="en-US" dirty="0">
              <a:solidFill>
                <a:srgbClr val="FF0000"/>
              </a:solidFill>
            </a:endParaRPr>
          </a:p>
          <a:p>
            <a:pPr>
              <a:buNone/>
            </a:pPr>
            <a:r>
              <a:rPr lang="en-US" dirty="0">
                <a:solidFill>
                  <a:srgbClr val="92D050"/>
                </a:solidFill>
              </a:rPr>
              <a:t>			</a:t>
            </a:r>
            <a:r>
              <a:rPr lang="x-none">
                <a:solidFill>
                  <a:srgbClr val="92D050"/>
                </a:solidFill>
              </a:rPr>
              <a:t>(Matthew 19:4-6 KJV)</a:t>
            </a:r>
            <a:r>
              <a:rPr lang="en-US" dirty="0">
                <a:solidFill>
                  <a:srgbClr val="92D050"/>
                </a:solidFill>
              </a:rPr>
              <a:t> -Underlining added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endParaRPr lang="en-US" dirty="0"/>
          </a:p>
        </p:txBody>
      </p:sp>
      <p:pic>
        <p:nvPicPr>
          <p:cNvPr id="4" name="TTWH Vid.wmv">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6" cstate="print"/>
          <a:stretch>
            <a:fillRect/>
          </a:stretch>
        </p:blipFill>
        <p:spPr>
          <a:xfrm>
            <a:off x="495300" y="1577975"/>
            <a:ext cx="8153400" cy="4572000"/>
          </a:xfrm>
          <a:prstGeom prst="rect">
            <a:avLst/>
          </a:prstGeom>
        </p:spPr>
      </p:pic>
      <p:pic>
        <p:nvPicPr>
          <p:cNvPr id="5" name="TTWH Vid.wmv">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6" cstate="print"/>
          <a:stretch>
            <a:fillRect/>
          </a:stretch>
        </p:blipFill>
        <p:spPr>
          <a:xfrm>
            <a:off x="533400" y="1143000"/>
            <a:ext cx="81534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video fullScrn="1">
              <p:cMediaNode vol="80000">
                <p:cTn id="8" fill="remove"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Snagit_PPT361" descr="PPT361.png"/>
          <p:cNvPicPr>
            <a:picLocks noGrp="1" noChangeAspect="1"/>
          </p:cNvPicPr>
          <p:nvPr>
            <p:ph idx="1"/>
          </p:nvPr>
        </p:nvPicPr>
        <p:blipFill>
          <a:blip r:embed="rId2" cstate="print"/>
          <a:stretch>
            <a:fillRect/>
          </a:stretch>
        </p:blipFill>
        <p:spPr>
          <a:xfrm>
            <a:off x="990600" y="533400"/>
            <a:ext cx="7106507" cy="1219200"/>
          </a:xfrm>
        </p:spPr>
      </p:pic>
      <p:sp>
        <p:nvSpPr>
          <p:cNvPr id="4" name="TextBox 3"/>
          <p:cNvSpPr txBox="1"/>
          <p:nvPr/>
        </p:nvSpPr>
        <p:spPr>
          <a:xfrm>
            <a:off x="2438400" y="6324600"/>
            <a:ext cx="4038600" cy="307777"/>
          </a:xfrm>
          <a:prstGeom prst="rect">
            <a:avLst/>
          </a:prstGeom>
          <a:noFill/>
        </p:spPr>
        <p:txBody>
          <a:bodyPr wrap="square" rtlCol="0">
            <a:spAutoFit/>
          </a:bodyPr>
          <a:lstStyle/>
          <a:p>
            <a:pPr algn="ctr"/>
            <a:r>
              <a:rPr lang="nl-NL" sz="1400" dirty="0">
                <a:solidFill>
                  <a:srgbClr val="FF0000"/>
                </a:solidFill>
              </a:rPr>
              <a:t>Surg Neurol Int. 2011; 2: 64</a:t>
            </a:r>
            <a:endParaRPr lang="en-US" sz="1400" dirty="0">
              <a:solidFill>
                <a:srgbClr val="FF0000"/>
              </a:solidFill>
            </a:endParaRPr>
          </a:p>
        </p:txBody>
      </p:sp>
      <p:pic>
        <p:nvPicPr>
          <p:cNvPr id="8" name="Snagit_PPT362" descr="PPT362.png"/>
          <p:cNvPicPr>
            <a:picLocks noChangeAspect="1"/>
          </p:cNvPicPr>
          <p:nvPr/>
        </p:nvPicPr>
        <p:blipFill>
          <a:blip r:embed="rId3" cstate="print"/>
          <a:stretch>
            <a:fillRect/>
          </a:stretch>
        </p:blipFill>
        <p:spPr>
          <a:xfrm>
            <a:off x="609600" y="2286000"/>
            <a:ext cx="7916779" cy="1143000"/>
          </a:xfrm>
          <a:prstGeom prst="rect">
            <a:avLst/>
          </a:prstGeom>
        </p:spPr>
      </p:pic>
      <p:pic>
        <p:nvPicPr>
          <p:cNvPr id="9" name="Snagit_PPT363" descr="PPT363.png"/>
          <p:cNvPicPr>
            <a:picLocks noChangeAspect="1"/>
          </p:cNvPicPr>
          <p:nvPr/>
        </p:nvPicPr>
        <p:blipFill>
          <a:blip r:embed="rId4" cstate="print"/>
          <a:stretch>
            <a:fillRect/>
          </a:stretch>
        </p:blipFill>
        <p:spPr>
          <a:xfrm>
            <a:off x="685800" y="4114800"/>
            <a:ext cx="7896309"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b="1" dirty="0">
                <a:solidFill>
                  <a:srgbClr val="FFC000"/>
                </a:solidFill>
              </a:rPr>
              <a:t>ADDICTION</a:t>
            </a:r>
            <a:endParaRPr lang="en-US" dirty="0"/>
          </a:p>
        </p:txBody>
      </p:sp>
      <p:sp>
        <p:nvSpPr>
          <p:cNvPr id="3" name="Content Placeholder 2"/>
          <p:cNvSpPr>
            <a:spLocks noGrp="1"/>
          </p:cNvSpPr>
          <p:nvPr>
            <p:ph idx="1"/>
          </p:nvPr>
        </p:nvSpPr>
        <p:spPr>
          <a:xfrm>
            <a:off x="457200" y="2286000"/>
            <a:ext cx="8229600" cy="4144963"/>
          </a:xfrm>
        </p:spPr>
        <p:txBody>
          <a:bodyPr/>
          <a:lstStyle/>
          <a:p>
            <a:pPr marL="514350" indent="-514350">
              <a:buFont typeface="+mj-lt"/>
              <a:buAutoNum type="arabicPeriod"/>
            </a:pPr>
            <a:r>
              <a:rPr lang="en-US" dirty="0">
                <a:solidFill>
                  <a:srgbClr val="FFFF00"/>
                </a:solidFill>
              </a:rPr>
              <a:t>Loss of control of the behavior.</a:t>
            </a:r>
          </a:p>
          <a:p>
            <a:pPr marL="514350" lvl="0" indent="-514350">
              <a:buFont typeface="+mj-lt"/>
              <a:buAutoNum type="arabicPeriod"/>
            </a:pPr>
            <a:r>
              <a:rPr lang="en-US" dirty="0">
                <a:solidFill>
                  <a:srgbClr val="FFFF00"/>
                </a:solidFill>
              </a:rPr>
              <a:t>Compulsively seeking out despite negative consequences.</a:t>
            </a:r>
          </a:p>
          <a:p>
            <a:pPr marL="514350" indent="-514350">
              <a:buFont typeface="+mj-lt"/>
              <a:buAutoNum type="arabicPeriod"/>
            </a:pPr>
            <a:r>
              <a:rPr lang="en-US" dirty="0">
                <a:solidFill>
                  <a:srgbClr val="FFFF00"/>
                </a:solidFill>
              </a:rPr>
              <a:t>Tolerance—needing higher and higher levels of stimulation for satisfaction.</a:t>
            </a:r>
          </a:p>
          <a:p>
            <a:pPr marL="514350" lvl="0" indent="-514350">
              <a:buFont typeface="+mj-lt"/>
              <a:buAutoNum type="arabicPeriod"/>
            </a:pPr>
            <a:r>
              <a:rPr lang="en-US" dirty="0">
                <a:solidFill>
                  <a:srgbClr val="FFFF00"/>
                </a:solidFill>
              </a:rPr>
              <a:t>Withdrawal.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rgbClr val="FFC000"/>
                </a:solidFill>
              </a:rPr>
              <a:t>Natural Addictions</a:t>
            </a:r>
            <a:endParaRPr lang="en-US" dirty="0"/>
          </a:p>
        </p:txBody>
      </p:sp>
      <p:sp>
        <p:nvSpPr>
          <p:cNvPr id="3" name="Content Placeholder 2"/>
          <p:cNvSpPr>
            <a:spLocks noGrp="1"/>
          </p:cNvSpPr>
          <p:nvPr>
            <p:ph idx="1"/>
          </p:nvPr>
        </p:nvSpPr>
        <p:spPr>
          <a:xfrm>
            <a:off x="990600" y="1600200"/>
            <a:ext cx="7010400" cy="4525963"/>
          </a:xfrm>
        </p:spPr>
        <p:txBody>
          <a:bodyPr/>
          <a:lstStyle/>
          <a:p>
            <a:endParaRPr lang="en-US" dirty="0"/>
          </a:p>
          <a:p>
            <a:pPr marL="514350" lvl="0" indent="-514350">
              <a:buFont typeface="+mj-lt"/>
              <a:buAutoNum type="arabicPeriod"/>
            </a:pPr>
            <a:r>
              <a:rPr lang="en-US" dirty="0">
                <a:solidFill>
                  <a:srgbClr val="FFFF00"/>
                </a:solidFill>
              </a:rPr>
              <a:t>Pathological overeating.</a:t>
            </a:r>
          </a:p>
          <a:p>
            <a:pPr marL="514350" lvl="0" indent="-514350">
              <a:buFont typeface="+mj-lt"/>
              <a:buAutoNum type="arabicPeriod"/>
            </a:pPr>
            <a:endParaRPr lang="en-US" dirty="0">
              <a:solidFill>
                <a:srgbClr val="FFFF00"/>
              </a:solidFill>
            </a:endParaRPr>
          </a:p>
          <a:p>
            <a:pPr marL="514350" indent="-514350">
              <a:buFont typeface="+mj-lt"/>
              <a:buAutoNum type="arabicPeriod"/>
            </a:pPr>
            <a:r>
              <a:rPr lang="en-US" dirty="0">
                <a:solidFill>
                  <a:srgbClr val="FFFF00"/>
                </a:solidFill>
              </a:rPr>
              <a:t>Gambling.</a:t>
            </a:r>
          </a:p>
          <a:p>
            <a:pPr marL="514350" indent="-514350">
              <a:buFont typeface="+mj-lt"/>
              <a:buAutoNum type="arabicPeriod"/>
            </a:pPr>
            <a:endParaRPr lang="en-US" dirty="0">
              <a:solidFill>
                <a:srgbClr val="FFFF00"/>
              </a:solidFill>
            </a:endParaRPr>
          </a:p>
          <a:p>
            <a:pPr marL="514350" lvl="0" indent="-514350">
              <a:buFont typeface="+mj-lt"/>
              <a:buAutoNum type="arabicPeriod"/>
            </a:pPr>
            <a:r>
              <a:rPr lang="en-US" dirty="0">
                <a:solidFill>
                  <a:srgbClr val="FFFF00"/>
                </a:solidFill>
              </a:rPr>
              <a:t>Sexual addictions.</a:t>
            </a:r>
          </a:p>
          <a:p>
            <a:pPr marL="514350" indent="-514350">
              <a:buFont typeface="+mj-lt"/>
              <a:buAutoNum type="arabicPeriod"/>
            </a:pPr>
            <a:endParaRPr lang="en-US" dirty="0">
              <a:solidFill>
                <a:srgbClr val="FFFF00"/>
              </a:solidFill>
            </a:endParaRPr>
          </a:p>
          <a:p>
            <a:pPr marL="514350" lvl="0" indent="-514350">
              <a:buFont typeface="+mj-lt"/>
              <a:buAutoNum type="arabicPeriod"/>
            </a:pPr>
            <a:endParaRPr lang="en-US" dirty="0">
              <a:solidFill>
                <a:srgbClr val="FFFF00"/>
              </a:solidFill>
            </a:endParaRP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Snagit_PPT29D" descr="PPT29D.png"/>
          <p:cNvPicPr>
            <a:picLocks noGrp="1" noChangeAspect="1"/>
          </p:cNvPicPr>
          <p:nvPr>
            <p:ph idx="1"/>
          </p:nvPr>
        </p:nvPicPr>
        <p:blipFill>
          <a:blip r:embed="rId2" cstate="print"/>
          <a:stretch>
            <a:fillRect/>
          </a:stretch>
        </p:blipFill>
        <p:spPr>
          <a:xfrm>
            <a:off x="838200" y="304800"/>
            <a:ext cx="7476191" cy="5866667"/>
          </a:xfrm>
        </p:spPr>
      </p:pic>
      <p:sp>
        <p:nvSpPr>
          <p:cNvPr id="5" name="TextBox 4"/>
          <p:cNvSpPr txBox="1"/>
          <p:nvPr/>
        </p:nvSpPr>
        <p:spPr>
          <a:xfrm>
            <a:off x="1219200" y="6324600"/>
            <a:ext cx="6705600" cy="369332"/>
          </a:xfrm>
          <a:prstGeom prst="rect">
            <a:avLst/>
          </a:prstGeom>
          <a:noFill/>
        </p:spPr>
        <p:txBody>
          <a:bodyPr wrap="square" rtlCol="0">
            <a:spAutoFit/>
          </a:bodyPr>
          <a:lstStyle/>
          <a:p>
            <a:pPr algn="ctr"/>
            <a:r>
              <a:rPr lang="pt-BR" b="1" dirty="0">
                <a:solidFill>
                  <a:srgbClr val="FF0000"/>
                </a:solidFill>
              </a:rPr>
              <a:t>SCIENCE &amp; PRACTICE PERSPECTIVES — APRIL 2007</a:t>
            </a:r>
            <a:endParaRPr lang="en-US"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a:buNone/>
            </a:pPr>
            <a:r>
              <a:rPr lang="en-US" sz="2800" dirty="0">
                <a:solidFill>
                  <a:srgbClr val="FFFF00"/>
                </a:solidFill>
              </a:rPr>
              <a:t>“A single dose of many addictive drugs will produce a protein, called Delta-</a:t>
            </a:r>
            <a:r>
              <a:rPr lang="en-US" sz="2800" dirty="0" err="1">
                <a:solidFill>
                  <a:srgbClr val="FFFF00"/>
                </a:solidFill>
              </a:rPr>
              <a:t>FosB</a:t>
            </a:r>
            <a:r>
              <a:rPr lang="en-US" sz="2800" dirty="0">
                <a:solidFill>
                  <a:srgbClr val="FFFF00"/>
                </a:solidFill>
              </a:rPr>
              <a:t>…….that accumulates in the neurons.  Each time the drug is used, more Delta-</a:t>
            </a:r>
            <a:r>
              <a:rPr lang="en-US" sz="2800" dirty="0" err="1">
                <a:solidFill>
                  <a:srgbClr val="FFFF00"/>
                </a:solidFill>
              </a:rPr>
              <a:t>FosB</a:t>
            </a:r>
            <a:r>
              <a:rPr lang="en-US" sz="2800" dirty="0">
                <a:solidFill>
                  <a:srgbClr val="FFFF00"/>
                </a:solidFill>
              </a:rPr>
              <a:t> accumulates, until it throws a genetic switch, affecting which genes are turned on and off.  Flipping this switch causes changes that persist long after the drug is stopped</a:t>
            </a:r>
            <a:r>
              <a:rPr lang="en-US" sz="2800" b="1" dirty="0">
                <a:solidFill>
                  <a:srgbClr val="FFFF00"/>
                </a:solidFill>
              </a:rPr>
              <a:t>, </a:t>
            </a:r>
            <a:r>
              <a:rPr lang="en-US" sz="2800" b="1" dirty="0">
                <a:solidFill>
                  <a:srgbClr val="FFC000"/>
                </a:solidFill>
              </a:rPr>
              <a:t>leading to irreversible damage to the brain’s dopamine system and rendering the animal far more prone to addiction.”</a:t>
            </a:r>
            <a:endParaRPr lang="en-US" sz="2800" dirty="0">
              <a:solidFill>
                <a:srgbClr val="FFC000"/>
              </a:solidFill>
            </a:endParaRPr>
          </a:p>
          <a:p>
            <a:pPr>
              <a:buNone/>
            </a:pPr>
            <a:r>
              <a:rPr lang="en-US" sz="2000" dirty="0">
                <a:solidFill>
                  <a:srgbClr val="92D050"/>
                </a:solidFill>
              </a:rPr>
              <a:t>(</a:t>
            </a:r>
            <a:r>
              <a:rPr lang="en-US" sz="2000" i="1" dirty="0">
                <a:solidFill>
                  <a:srgbClr val="92D050"/>
                </a:solidFill>
              </a:rPr>
              <a:t>The Brain That Changes Itself;</a:t>
            </a:r>
            <a:r>
              <a:rPr lang="en-US" sz="2000" dirty="0">
                <a:solidFill>
                  <a:srgbClr val="92D050"/>
                </a:solidFill>
              </a:rPr>
              <a:t> Norman </a:t>
            </a:r>
            <a:r>
              <a:rPr lang="en-US" sz="2000" dirty="0" err="1">
                <a:solidFill>
                  <a:srgbClr val="92D050"/>
                </a:solidFill>
              </a:rPr>
              <a:t>Doidge</a:t>
            </a:r>
            <a:r>
              <a:rPr lang="en-US" sz="2000" dirty="0">
                <a:solidFill>
                  <a:srgbClr val="92D050"/>
                </a:solidFill>
              </a:rPr>
              <a:t>, MD., P107) -Bold added</a:t>
            </a:r>
          </a:p>
          <a:p>
            <a:endParaRPr lang="en-US"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C000"/>
                </a:solidFill>
              </a:rPr>
              <a:t>c-Jun &amp; c-</a:t>
            </a:r>
            <a:r>
              <a:rPr lang="en-US" dirty="0" err="1">
                <a:solidFill>
                  <a:srgbClr val="FFC000"/>
                </a:solidFill>
              </a:rPr>
              <a:t>Fos</a:t>
            </a:r>
            <a:r>
              <a:rPr lang="en-US" dirty="0">
                <a:solidFill>
                  <a:srgbClr val="FFC000"/>
                </a:solidFill>
              </a:rPr>
              <a:t> are retroviral </a:t>
            </a:r>
          </a:p>
        </p:txBody>
      </p:sp>
      <p:pic>
        <p:nvPicPr>
          <p:cNvPr id="6" name="Snagit_PPT51" descr="PPT51.png"/>
          <p:cNvPicPr>
            <a:picLocks noGrp="1" noChangeAspect="1"/>
          </p:cNvPicPr>
          <p:nvPr>
            <p:ph idx="1"/>
          </p:nvPr>
        </p:nvPicPr>
        <p:blipFill>
          <a:blip r:embed="rId2" cstate="print"/>
          <a:stretch>
            <a:fillRect/>
          </a:stretch>
        </p:blipFill>
        <p:spPr>
          <a:xfrm>
            <a:off x="457200" y="1828800"/>
            <a:ext cx="8322091" cy="3751762"/>
          </a:xfrm>
        </p:spPr>
      </p:pic>
      <p:sp>
        <p:nvSpPr>
          <p:cNvPr id="7" name="TextBox 6"/>
          <p:cNvSpPr txBox="1"/>
          <p:nvPr/>
        </p:nvSpPr>
        <p:spPr>
          <a:xfrm>
            <a:off x="1447800" y="6324600"/>
            <a:ext cx="6248400" cy="307777"/>
          </a:xfrm>
          <a:prstGeom prst="rect">
            <a:avLst/>
          </a:prstGeom>
          <a:noFill/>
        </p:spPr>
        <p:txBody>
          <a:bodyPr wrap="square" rtlCol="0">
            <a:spAutoFit/>
          </a:bodyPr>
          <a:lstStyle/>
          <a:p>
            <a:pPr algn="ctr"/>
            <a:r>
              <a:rPr lang="en-US" sz="1400" dirty="0">
                <a:solidFill>
                  <a:srgbClr val="FF0000"/>
                </a:solidFill>
              </a:rPr>
              <a:t>NATURE REVIEWS  CANCER. VOL. 3  NOVEMBER 2003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2800" dirty="0">
                <a:solidFill>
                  <a:srgbClr val="FFC000"/>
                </a:solidFill>
              </a:rPr>
              <a:t>Comparison between cellular &amp; viral Jun/</a:t>
            </a:r>
            <a:r>
              <a:rPr lang="en-US" sz="2800" dirty="0" err="1">
                <a:solidFill>
                  <a:srgbClr val="FFC000"/>
                </a:solidFill>
              </a:rPr>
              <a:t>Fos</a:t>
            </a:r>
            <a:endParaRPr lang="en-US" sz="2800" dirty="0">
              <a:solidFill>
                <a:srgbClr val="FFC000"/>
              </a:solidFill>
            </a:endParaRPr>
          </a:p>
        </p:txBody>
      </p:sp>
      <p:pic>
        <p:nvPicPr>
          <p:cNvPr id="4" name="Snagit_PPT57" descr="PPT57.png"/>
          <p:cNvPicPr>
            <a:picLocks noGrp="1" noChangeAspect="1"/>
          </p:cNvPicPr>
          <p:nvPr>
            <p:ph idx="1"/>
          </p:nvPr>
        </p:nvPicPr>
        <p:blipFill>
          <a:blip r:embed="rId2" cstate="print"/>
          <a:stretch>
            <a:fillRect/>
          </a:stretch>
        </p:blipFill>
        <p:spPr>
          <a:xfrm>
            <a:off x="3810000" y="1371600"/>
            <a:ext cx="5154484" cy="3190448"/>
          </a:xfrm>
        </p:spPr>
      </p:pic>
      <p:pic>
        <p:nvPicPr>
          <p:cNvPr id="5" name="Snagit_PPT59" descr="PPT59.png"/>
          <p:cNvPicPr>
            <a:picLocks noChangeAspect="1"/>
          </p:cNvPicPr>
          <p:nvPr/>
        </p:nvPicPr>
        <p:blipFill>
          <a:blip r:embed="rId3" cstate="print"/>
          <a:stretch>
            <a:fillRect/>
          </a:stretch>
        </p:blipFill>
        <p:spPr>
          <a:xfrm>
            <a:off x="228600" y="1371600"/>
            <a:ext cx="3461108" cy="3200400"/>
          </a:xfrm>
          <a:prstGeom prst="rect">
            <a:avLst/>
          </a:prstGeom>
        </p:spPr>
      </p:pic>
      <p:pic>
        <p:nvPicPr>
          <p:cNvPr id="6" name="Snagit_PPT5B" descr="PPT5B.png"/>
          <p:cNvPicPr>
            <a:picLocks noChangeAspect="1"/>
          </p:cNvPicPr>
          <p:nvPr/>
        </p:nvPicPr>
        <p:blipFill>
          <a:blip r:embed="rId4" cstate="print"/>
          <a:stretch>
            <a:fillRect/>
          </a:stretch>
        </p:blipFill>
        <p:spPr>
          <a:xfrm>
            <a:off x="914400" y="4724400"/>
            <a:ext cx="2485714" cy="1828572"/>
          </a:xfrm>
          <a:prstGeom prst="rect">
            <a:avLst/>
          </a:prstGeom>
        </p:spPr>
      </p:pic>
      <p:sp>
        <p:nvSpPr>
          <p:cNvPr id="7" name="Rectangle 6"/>
          <p:cNvSpPr/>
          <p:nvPr/>
        </p:nvSpPr>
        <p:spPr>
          <a:xfrm>
            <a:off x="4038600" y="5715000"/>
            <a:ext cx="4572000" cy="307777"/>
          </a:xfrm>
          <a:prstGeom prst="rect">
            <a:avLst/>
          </a:prstGeom>
        </p:spPr>
        <p:txBody>
          <a:bodyPr>
            <a:spAutoFit/>
          </a:bodyPr>
          <a:lstStyle/>
          <a:p>
            <a:pPr algn="ctr"/>
            <a:r>
              <a:rPr lang="en-US" sz="1400" dirty="0">
                <a:solidFill>
                  <a:srgbClr val="FF0000"/>
                </a:solidFill>
              </a:rPr>
              <a:t>NATURE REVIEWS  CANCER. VOL. 3  NOVEMBER 2003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et Tal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2182</TotalTime>
  <Words>1843</Words>
  <Application>Microsoft Office PowerPoint</Application>
  <PresentationFormat>On-screen Show (4:3)</PresentationFormat>
  <Paragraphs>88</Paragraphs>
  <Slides>34</Slides>
  <Notes>0</Notes>
  <HiddenSlides>0</HiddenSlides>
  <MMClips>2</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Georgia</vt:lpstr>
      <vt:lpstr>Times New Roman</vt:lpstr>
      <vt:lpstr>Office Theme</vt:lpstr>
      <vt:lpstr>Diet Talk</vt:lpstr>
      <vt:lpstr>SEXUAL AROUSAL DISORDER: PORNOGRAPHY</vt:lpstr>
      <vt:lpstr>PowerPoint Presentation</vt:lpstr>
      <vt:lpstr>Disclosure.  God’s original plan for marriage:</vt:lpstr>
      <vt:lpstr>ADDICTION</vt:lpstr>
      <vt:lpstr>Natural Addictions</vt:lpstr>
      <vt:lpstr>PowerPoint Presentation</vt:lpstr>
      <vt:lpstr>PowerPoint Presentation</vt:lpstr>
      <vt:lpstr>c-Jun &amp; c-Fos are retroviral </vt:lpstr>
      <vt:lpstr>Comparison between cellular &amp; viral Jun/Fos</vt:lpstr>
      <vt:lpstr>PowerPoint Presentation</vt:lpstr>
      <vt:lpstr>Viewing porn activates the same neuronal pathways in the Reward Center as:</vt:lpstr>
      <vt:lpstr>Porn addiction cause changes in the brain itself:</vt:lpstr>
      <vt:lpstr>PowerPoint Presentation</vt:lpstr>
      <vt:lpstr>PowerPoint Presentation</vt:lpstr>
      <vt:lpstr>PowerPoint Presentation</vt:lpstr>
      <vt:lpstr>PowerPoint Presentation</vt:lpstr>
      <vt:lpstr>PowerPoint Presentation</vt:lpstr>
      <vt:lpstr>PowerPoint Presentation</vt:lpstr>
      <vt:lpstr>"Those who see you will gaze at you, And consider you, saying: 'Is this the man who made the earth tremble, Who shook kingdoms, Who made the world as a wilderness And destroyed its cities, Who did not open the house of his prisoners?‘        (Isa 14:16-17)</vt:lpstr>
      <vt:lpstr>The journal NeuroImage published a study in 2008 demonstrating that as men are sexually aroused by pornography, the mirror neurons in the brain also fire. This means the brain naturally imagines the porn viewer in the scene. The man is not merely responding to the naked woman. His brain is mirroring the pornographic scene with the viewer as the main character, heightening arousal.</vt:lpstr>
      <vt:lpstr>PowerPoint Presentation</vt:lpstr>
      <vt:lpstr>HOW PERVASIVE IS PORN?</vt:lpstr>
      <vt:lpstr>According to a survey conducted by the Barna Group in the U.S. in 2014:</vt:lpstr>
      <vt:lpstr>Christians and Porn</vt:lpstr>
      <vt:lpstr>Porn and Marriage</vt:lpstr>
      <vt:lpstr>PowerPoint Presentation</vt:lpstr>
      <vt:lpstr>PowerPoint Presentation</vt:lpstr>
      <vt:lpstr>Collateral Damage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MWeb</dc:creator>
  <cp:lastModifiedBy>B. H.</cp:lastModifiedBy>
  <cp:revision>77</cp:revision>
  <dcterms:created xsi:type="dcterms:W3CDTF">2011-05-25T20:16:01Z</dcterms:created>
  <dcterms:modified xsi:type="dcterms:W3CDTF">2018-01-14T01:18:25Z</dcterms:modified>
</cp:coreProperties>
</file>